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9144000"/>
  <p:notesSz cx="7010400" cy="9296400"/>
  <p:embeddedFontLst>
    <p:embeddedFont>
      <p:font typeface="Architects Daughter"/>
      <p:regular r:id="rId61"/>
    </p:embeddedFont>
    <p:embeddedFont>
      <p:font typeface="Roboto"/>
      <p:regular r:id="rId62"/>
      <p:bold r:id="rId63"/>
      <p:italic r:id="rId64"/>
      <p:boldItalic r:id="rId65"/>
    </p:embeddedFont>
    <p:embeddedFont>
      <p:font typeface="Libre Franklin Medium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regular.fntdata"/><Relationship Id="rId61" Type="http://schemas.openxmlformats.org/officeDocument/2006/relationships/font" Target="fonts/ArchitectsDaughter-regular.fntdata"/><Relationship Id="rId20" Type="http://schemas.openxmlformats.org/officeDocument/2006/relationships/slide" Target="slides/slide15.xml"/><Relationship Id="rId64" Type="http://schemas.openxmlformats.org/officeDocument/2006/relationships/font" Target="fonts/Roboto-italic.fntdata"/><Relationship Id="rId63" Type="http://schemas.openxmlformats.org/officeDocument/2006/relationships/font" Target="fonts/Roboto-bold.fntdata"/><Relationship Id="rId22" Type="http://schemas.openxmlformats.org/officeDocument/2006/relationships/slide" Target="slides/slide17.xml"/><Relationship Id="rId66" Type="http://schemas.openxmlformats.org/officeDocument/2006/relationships/font" Target="fonts/LibreFranklinMedium-regular.fntdata"/><Relationship Id="rId21" Type="http://schemas.openxmlformats.org/officeDocument/2006/relationships/slide" Target="slides/slide16.xml"/><Relationship Id="rId65" Type="http://schemas.openxmlformats.org/officeDocument/2006/relationships/font" Target="fonts/Roboto-boldItalic.fntdata"/><Relationship Id="rId24" Type="http://schemas.openxmlformats.org/officeDocument/2006/relationships/slide" Target="slides/slide19.xml"/><Relationship Id="rId68" Type="http://schemas.openxmlformats.org/officeDocument/2006/relationships/font" Target="fonts/LibreFranklinMedium-italic.fntdata"/><Relationship Id="rId23" Type="http://schemas.openxmlformats.org/officeDocument/2006/relationships/slide" Target="slides/slide18.xml"/><Relationship Id="rId67" Type="http://schemas.openxmlformats.org/officeDocument/2006/relationships/font" Target="fonts/LibreFranklinMedium-bold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LibreFranklinMedium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5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7010401" y="147319"/>
            <a:ext cx="1956047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" name="Google Shape;89;p12"/>
          <p:cNvSpPr txBox="1"/>
          <p:nvPr>
            <p:ph type="title"/>
          </p:nvPr>
        </p:nvSpPr>
        <p:spPr>
          <a:xfrm rot="5400000">
            <a:off x="50752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81000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162801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sz="1100">
                <a:solidFill>
                  <a:srgbClr val="EAEBD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152400" y="150919"/>
            <a:ext cx="8831803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609600" y="304801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◼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7159753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" type="body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201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57201" y="2438400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4645026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9"/>
          <p:cNvSpPr txBox="1"/>
          <p:nvPr>
            <p:ph idx="4" type="body"/>
          </p:nvPr>
        </p:nvSpPr>
        <p:spPr>
          <a:xfrm>
            <a:off x="4645026" y="2438400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676A55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9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4" name="Google Shape;74;p10"/>
          <p:cNvSpPr/>
          <p:nvPr>
            <p:ph idx="2" type="pic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EAEBDE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EAEBDE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EAEBDE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EAEBDE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EAEBDE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EAEBDE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EAEBDE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EAEBDE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EAEBD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 Medium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2400" y="1634972"/>
            <a:ext cx="8831803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52401" y="152401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b="0" i="0" sz="3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81000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b="0" i="0" sz="13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676A5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676A5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676A5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676A5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676A5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676A5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676A5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676A5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676A5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gif"/><Relationship Id="rId4" Type="http://schemas.openxmlformats.org/officeDocument/2006/relationships/image" Target="../media/image14.jp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Relationship Id="rId5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14.jpg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14.jpg"/><Relationship Id="rId5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gif"/><Relationship Id="rId4" Type="http://schemas.openxmlformats.org/officeDocument/2006/relationships/image" Target="../media/image14.jpg"/><Relationship Id="rId5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14.jpg"/><Relationship Id="rId5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Relationship Id="rId4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Relationship Id="rId4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1.gif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gif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gif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4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8.jpg"/><Relationship Id="rId4" Type="http://schemas.openxmlformats.org/officeDocument/2006/relationships/image" Target="../media/image43.png"/><Relationship Id="rId5" Type="http://schemas.openxmlformats.org/officeDocument/2006/relationships/image" Target="../media/image52.png"/><Relationship Id="rId6" Type="http://schemas.openxmlformats.org/officeDocument/2006/relationships/image" Target="../media/image5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Relationship Id="rId4" Type="http://schemas.openxmlformats.org/officeDocument/2006/relationships/image" Target="../media/image53.gif"/><Relationship Id="rId5" Type="http://schemas.openxmlformats.org/officeDocument/2006/relationships/image" Target="../media/image44.jpg"/><Relationship Id="rId6" Type="http://schemas.openxmlformats.org/officeDocument/2006/relationships/image" Target="../media/image32.png"/><Relationship Id="rId7" Type="http://schemas.openxmlformats.org/officeDocument/2006/relationships/image" Target="../media/image3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6.gif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nj.gov/humanservices/ddd/" TargetMode="External"/><Relationship Id="rId4" Type="http://schemas.openxmlformats.org/officeDocument/2006/relationships/hyperlink" Target="https://www.state.nj.us/humanservices/dfd/programs/njsnap/cwa/" TargetMode="External"/><Relationship Id="rId5" Type="http://schemas.openxmlformats.org/officeDocument/2006/relationships/image" Target="../media/image1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</a:pPr>
            <a:r>
              <a:rPr b="1" lang="en-US" sz="2000"/>
              <a:t>DDD TRANSITION PLANNING </a:t>
            </a:r>
            <a:br>
              <a:rPr b="1" lang="en-US" sz="2000"/>
            </a:br>
            <a:r>
              <a:rPr b="1" lang="en-US" sz="2000"/>
              <a:t>TO HELP FAMILIES NAVIGATE THE SYSTEM &amp; SERVICES</a:t>
            </a:r>
            <a:br>
              <a:rPr b="1" lang="en-US" sz="2000"/>
            </a:br>
            <a:endParaRPr sz="2000"/>
          </a:p>
        </p:txBody>
      </p:sp>
      <p:sp>
        <p:nvSpPr>
          <p:cNvPr id="99" name="Google Shape;99;p13"/>
          <p:cNvSpPr/>
          <p:nvPr/>
        </p:nvSpPr>
        <p:spPr>
          <a:xfrm>
            <a:off x="990600" y="1926566"/>
            <a:ext cx="7162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Walk Through Transitioning Into The Division of Developmental Disabilities (DDD) system</a:t>
            </a:r>
            <a:endParaRPr b="1" i="0" sz="32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2971800" y="4326008"/>
            <a:ext cx="29718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Monique T. Lewis-Hawkins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Executive Director </a:t>
            </a:r>
            <a:endParaRPr/>
          </a:p>
        </p:txBody>
      </p:sp>
      <p:pic>
        <p:nvPicPr>
          <p:cNvPr descr="C:\Users\Monique\Desktop\Marketing\Final logo EOSS 2.png"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371" y="4909931"/>
            <a:ext cx="2647377" cy="1722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26297" l="9168" r="28332" t="23333"/>
          <a:stretch/>
        </p:blipFill>
        <p:spPr>
          <a:xfrm>
            <a:off x="621926" y="1143000"/>
            <a:ext cx="7900147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/>
          <p:nvPr/>
        </p:nvSpPr>
        <p:spPr>
          <a:xfrm>
            <a:off x="3505200" y="1219200"/>
            <a:ext cx="2514600" cy="533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1676400" y="2362200"/>
            <a:ext cx="304800" cy="3810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6236073" y="47691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BUDGET</a:t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838200" y="476913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APPLY APPLY APPLY!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3657600" y="1905000"/>
            <a:ext cx="5181600" cy="437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Complete a Support Coordination Agency Selection Form </a:t>
            </a:r>
            <a:endParaRPr/>
          </a:p>
        </p:txBody>
      </p:sp>
      <p:sp>
        <p:nvSpPr>
          <p:cNvPr id="184" name="Google Shape;184;p23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</a:pPr>
            <a:r>
              <a:rPr lang="en-US" sz="1600"/>
              <a:t>ACCESSING ADULT SERVICES FROM THE NJ DIVISION OF DISABILITIES</a:t>
            </a:r>
            <a:endParaRPr/>
          </a:p>
        </p:txBody>
      </p:sp>
      <p:pic>
        <p:nvPicPr>
          <p:cNvPr descr="ID# 583 - Bouncing 4 - PowerPoint Animation"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1" y="1600200"/>
            <a:ext cx="3444526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313576" y="1820173"/>
            <a:ext cx="2971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457200" y="5562600"/>
            <a:ext cx="2971800" cy="144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C:\Users\Monique\Desktop\Marketing\Final logo EOSS 2.png" id="188" name="Google Shape;18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3150204"/>
            <a:ext cx="4043943" cy="263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7200899" y="1566330"/>
            <a:ext cx="1638301" cy="1374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Step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REVIEW</a:t>
            </a:r>
            <a:endParaRPr/>
          </a:p>
        </p:txBody>
      </p:sp>
      <p:sp>
        <p:nvSpPr>
          <p:cNvPr id="194" name="Google Shape;194;p24"/>
          <p:cNvSpPr txBox="1"/>
          <p:nvPr>
            <p:ph type="title"/>
          </p:nvPr>
        </p:nvSpPr>
        <p:spPr>
          <a:xfrm>
            <a:off x="675736" y="1981200"/>
            <a:ext cx="6324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</a:pPr>
            <a:br>
              <a:rPr lang="en-US" sz="2000"/>
            </a:br>
            <a:r>
              <a:rPr lang="en-US" sz="2000"/>
              <a:t>* APPLY FOR MEDICAID ELIGIBILITY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* APPLY FOR DDD ELIGIBILITY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* COMPLETE NJCAT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* COMPLETE THE AGENCY SELECTION FORM          	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762000" y="968399"/>
            <a:ext cx="5791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4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Children Graduating &amp;  Aging Out of The School System</a:t>
            </a:r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198" y="64840"/>
            <a:ext cx="2133601" cy="150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0336" y="4800600"/>
            <a:ext cx="1984445" cy="238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7010400" y="1371600"/>
            <a:ext cx="1981199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What is a Support Coordination Agency ?</a:t>
            </a:r>
            <a:endParaRPr/>
          </a:p>
        </p:txBody>
      </p:sp>
      <p:sp>
        <p:nvSpPr>
          <p:cNvPr id="203" name="Google Shape;203;p25"/>
          <p:cNvSpPr txBox="1"/>
          <p:nvPr>
            <p:ph type="title"/>
          </p:nvPr>
        </p:nvSpPr>
        <p:spPr>
          <a:xfrm>
            <a:off x="533400" y="1676400"/>
            <a:ext cx="6172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Medium"/>
              <a:buNone/>
            </a:pPr>
            <a:r>
              <a:rPr lang="en-US" sz="3600" cap="none"/>
              <a:t>Organization Qualified by DDD to Assist Participants in Gaining Access to the Services and Supports</a:t>
            </a:r>
            <a:br>
              <a:rPr lang="en-US" sz="3600" cap="none"/>
            </a:br>
            <a:r>
              <a:rPr lang="en-US" sz="3600" cap="none"/>
              <a:t> They Need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647700" y="769892"/>
            <a:ext cx="5943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6533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Support Coordination Agencies</a:t>
            </a: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400" y="3968751"/>
            <a:ext cx="1981199" cy="26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idx="1" type="subTitle"/>
          </p:nvPr>
        </p:nvSpPr>
        <p:spPr>
          <a:xfrm>
            <a:off x="7019026" y="16764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What is a Support Coordination Agency ?</a:t>
            </a:r>
            <a:endParaRPr/>
          </a:p>
        </p:txBody>
      </p:sp>
      <p:sp>
        <p:nvSpPr>
          <p:cNvPr id="212" name="Google Shape;212;p26"/>
          <p:cNvSpPr txBox="1"/>
          <p:nvPr/>
        </p:nvSpPr>
        <p:spPr>
          <a:xfrm>
            <a:off x="685800" y="506082"/>
            <a:ext cx="5943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Support Coordination Agencies</a:t>
            </a:r>
            <a:endParaRPr/>
          </a:p>
        </p:txBody>
      </p:sp>
      <p:sp>
        <p:nvSpPr>
          <p:cNvPr id="213" name="Google Shape;213;p26"/>
          <p:cNvSpPr txBox="1"/>
          <p:nvPr/>
        </p:nvSpPr>
        <p:spPr>
          <a:xfrm>
            <a:off x="571500" y="1219200"/>
            <a:ext cx="61722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Employ Support Coordinators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Identify a persons needs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Develop plans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Locate Services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Monitor Supports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Respond to Emergencies</a:t>
            </a:r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9051" y="4038600"/>
            <a:ext cx="158115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HOW DOES A FAMILY FIND A LIST OF SUPPORT COORDINATION AGENCIES? </a:t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304800" y="1676400"/>
            <a:ext cx="89916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Google NJ DDD Support Coordination Agencies</a:t>
            </a:r>
            <a:endParaRPr/>
          </a:p>
          <a:p>
            <a:pPr indent="-228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DDD website</a:t>
            </a:r>
            <a:endParaRPr/>
          </a:p>
          <a:p>
            <a:pPr indent="-101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C:\Users\Monique\Desktop\Marketing\Final logo EOSS 2.png" id="222" name="Google Shape;2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158042"/>
            <a:ext cx="4191000" cy="272660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/>
          <p:nvPr/>
        </p:nvSpPr>
        <p:spPr>
          <a:xfrm>
            <a:off x="3191055" y="4888958"/>
            <a:ext cx="274320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Is accepting new families!</a:t>
            </a:r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1247955" y="5258290"/>
            <a:ext cx="66294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Everyone Deserves An Equal Opportunity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732-641-0660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www.EqualOpportunitySupportServices.org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idx="1" type="subTitle"/>
          </p:nvPr>
        </p:nvSpPr>
        <p:spPr>
          <a:xfrm>
            <a:off x="7010400" y="17526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What is a Support Coordination Agency ?</a:t>
            </a:r>
            <a:endParaRPr/>
          </a:p>
        </p:txBody>
      </p:sp>
      <p:sp>
        <p:nvSpPr>
          <p:cNvPr id="230" name="Google Shape;230;p28"/>
          <p:cNvSpPr txBox="1"/>
          <p:nvPr>
            <p:ph type="title"/>
          </p:nvPr>
        </p:nvSpPr>
        <p:spPr>
          <a:xfrm>
            <a:off x="342900" y="69603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HOW DOES A FAMILY CHOOSE?</a:t>
            </a:r>
            <a:endParaRPr/>
          </a:p>
        </p:txBody>
      </p:sp>
      <p:pic>
        <p:nvPicPr>
          <p:cNvPr descr="ID# 2459 - Stick Figure Choose Direction - PowerPoint Animation" id="231" name="Google Shape;2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2" y="1676400"/>
            <a:ext cx="4952998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1523999" y="5934670"/>
            <a:ext cx="4343400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5105400" y="5562600"/>
            <a:ext cx="5334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0423" y="3985141"/>
            <a:ext cx="158115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381000" y="609600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None/>
            </a:pPr>
            <a:br>
              <a:rPr lang="en-US" sz="1800"/>
            </a:br>
            <a:r>
              <a:rPr lang="en-US" sz="1800"/>
              <a:t>ADVISING FAMILIES HOW TO </a:t>
            </a:r>
            <a:br>
              <a:rPr lang="en-US" sz="1800"/>
            </a:br>
            <a:r>
              <a:rPr lang="en-US" sz="1800"/>
              <a:t>CHOOSE A SUPPORT COORDINATION AGENCY</a:t>
            </a:r>
            <a:br>
              <a:rPr lang="en-US" sz="1800"/>
            </a:br>
            <a:br>
              <a:rPr lang="en-US" sz="1800"/>
            </a:br>
            <a:endParaRPr/>
          </a:p>
        </p:txBody>
      </p:sp>
      <p:sp>
        <p:nvSpPr>
          <p:cNvPr id="241" name="Google Shape;241;p29"/>
          <p:cNvSpPr txBox="1"/>
          <p:nvPr/>
        </p:nvSpPr>
        <p:spPr>
          <a:xfrm>
            <a:off x="457200" y="16002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4572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Ask</a:t>
            </a:r>
            <a:endParaRPr/>
          </a:p>
          <a:p>
            <a:pPr indent="0" lvl="0" marL="4572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4572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What is important to their child?</a:t>
            </a:r>
            <a:endParaRPr/>
          </a:p>
          <a:p>
            <a:pPr indent="0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457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		People</a:t>
            </a:r>
            <a:endParaRPr/>
          </a:p>
          <a:p>
            <a:pPr indent="0" lvl="0" marL="457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		Places</a:t>
            </a:r>
            <a:endParaRPr/>
          </a:p>
          <a:p>
            <a:pPr indent="0" lvl="0" marL="457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		Interests</a:t>
            </a:r>
            <a:endParaRPr/>
          </a:p>
          <a:p>
            <a:pPr indent="-101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101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1981200" y="3657600"/>
            <a:ext cx="152400" cy="152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537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1981200" y="4191000"/>
            <a:ext cx="152400" cy="152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537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1981200" y="4724400"/>
            <a:ext cx="152400" cy="152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537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type="title"/>
          </p:nvPr>
        </p:nvSpPr>
        <p:spPr>
          <a:xfrm>
            <a:off x="381000" y="609600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</a:pPr>
            <a:r>
              <a:rPr lang="en-US" sz="2000"/>
              <a:t>WHAT SUPPORTS DOES THEIR CHILD </a:t>
            </a:r>
            <a:r>
              <a:rPr lang="en-US" sz="2000">
                <a:solidFill>
                  <a:srgbClr val="FF0000"/>
                </a:solidFill>
              </a:rPr>
              <a:t>NEED</a:t>
            </a:r>
            <a:r>
              <a:rPr lang="en-US" sz="2000"/>
              <a:t> AS AN ADULT ?</a:t>
            </a:r>
            <a:br>
              <a:rPr lang="en-US"/>
            </a:br>
            <a:endParaRPr/>
          </a:p>
        </p:txBody>
      </p:sp>
      <p:sp>
        <p:nvSpPr>
          <p:cNvPr id="250" name="Google Shape;250;p30"/>
          <p:cNvSpPr txBox="1"/>
          <p:nvPr/>
        </p:nvSpPr>
        <p:spPr>
          <a:xfrm>
            <a:off x="1371600" y="1752600"/>
            <a:ext cx="2590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28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Safety</a:t>
            </a:r>
            <a:endParaRPr/>
          </a:p>
          <a:p>
            <a:pPr indent="0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28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Health</a:t>
            </a:r>
            <a:endParaRPr/>
          </a:p>
          <a:p>
            <a:pPr indent="0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28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Finances</a:t>
            </a:r>
            <a:endParaRPr/>
          </a:p>
          <a:p>
            <a:pPr indent="-101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28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Behavior</a:t>
            </a:r>
            <a:endParaRPr/>
          </a:p>
          <a:p>
            <a:pPr indent="-101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101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5180162" y="1676400"/>
            <a:ext cx="3278038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28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Daily Living</a:t>
            </a:r>
            <a:endParaRPr/>
          </a:p>
          <a:p>
            <a:pPr indent="0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28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Transportation</a:t>
            </a:r>
            <a:endParaRPr/>
          </a:p>
          <a:p>
            <a:pPr indent="0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28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Community Inclusion</a:t>
            </a:r>
            <a:endParaRPr/>
          </a:p>
          <a:p>
            <a:pPr indent="-101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28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Wellness</a:t>
            </a:r>
            <a:endParaRPr/>
          </a:p>
          <a:p>
            <a:pPr indent="-101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101600" lvl="0" marL="27432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3943350" y="1905000"/>
            <a:ext cx="17702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Ask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onique\Desktop\Marketing\hug photo.jpg" id="257" name="Google Shape;257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634" y="1752600"/>
            <a:ext cx="6338532" cy="4228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>
            <p:ph type="title"/>
          </p:nvPr>
        </p:nvSpPr>
        <p:spPr>
          <a:xfrm>
            <a:off x="0" y="304800"/>
            <a:ext cx="9295661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 Medium"/>
              <a:buNone/>
            </a:pPr>
            <a:r>
              <a:rPr lang="en-US" sz="2400"/>
              <a:t>WHAT DO THEY WANT FROM A SUPPORT COORDINATOR?</a:t>
            </a:r>
            <a:endParaRPr/>
          </a:p>
        </p:txBody>
      </p:sp>
      <p:sp>
        <p:nvSpPr>
          <p:cNvPr id="259" name="Google Shape;259;p31"/>
          <p:cNvSpPr txBox="1"/>
          <p:nvPr/>
        </p:nvSpPr>
        <p:spPr>
          <a:xfrm>
            <a:off x="533400" y="6019800"/>
            <a:ext cx="8305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 agency that recognizes what's important to thier child, can identify what they need and want - then put a plan in place to achieve those desires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TYPE AN EMOJI THAT REPRESENTS HOW YOU ARE FEELING TODAY</a:t>
            </a:r>
            <a:endParaRPr/>
          </a:p>
        </p:txBody>
      </p:sp>
      <p:pic>
        <p:nvPicPr>
          <p:cNvPr descr="Easy to Draw Emotion Faces Emoji Step by Step 🤢 Facebook - YouTube" id="107" name="Google Shape;107;p14"/>
          <p:cNvPicPr preferRelativeResize="0"/>
          <p:nvPr/>
        </p:nvPicPr>
        <p:blipFill rotWithShape="1">
          <a:blip r:embed="rId3">
            <a:alphaModFix/>
          </a:blip>
          <a:srcRect b="16980" l="12373" r="11666" t="17778"/>
          <a:stretch/>
        </p:blipFill>
        <p:spPr>
          <a:xfrm>
            <a:off x="990599" y="1905000"/>
            <a:ext cx="7279973" cy="44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idx="1" type="subTitle"/>
          </p:nvPr>
        </p:nvSpPr>
        <p:spPr>
          <a:xfrm>
            <a:off x="7085351" y="19050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Questions to ask Support Coordination Agencies</a:t>
            </a:r>
            <a:endParaRPr/>
          </a:p>
        </p:txBody>
      </p:sp>
      <p:sp>
        <p:nvSpPr>
          <p:cNvPr id="265" name="Google Shape;265;p32"/>
          <p:cNvSpPr txBox="1"/>
          <p:nvPr>
            <p:ph type="title"/>
          </p:nvPr>
        </p:nvSpPr>
        <p:spPr>
          <a:xfrm>
            <a:off x="457200" y="99060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HOW MANY PEOPLE DOES THE  AGENCY SUPPORT? </a:t>
            </a:r>
            <a:endParaRPr/>
          </a:p>
        </p:txBody>
      </p:sp>
      <p:pic>
        <p:nvPicPr>
          <p:cNvPr descr="C:\Users\Monique\Desktop\Marketing\grey.png" id="266" name="Google Shape;2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351" y="2819400"/>
            <a:ext cx="3562662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2950" y="-28222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9064" y="4038600"/>
            <a:ext cx="1981372" cy="263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idx="1" type="subTitle"/>
          </p:nvPr>
        </p:nvSpPr>
        <p:spPr>
          <a:xfrm>
            <a:off x="7010400" y="18288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Questions to ask Support Coordination Agencies</a:t>
            </a:r>
            <a:endParaRPr/>
          </a:p>
        </p:txBody>
      </p:sp>
      <p:sp>
        <p:nvSpPr>
          <p:cNvPr id="274" name="Google Shape;274;p33"/>
          <p:cNvSpPr txBox="1"/>
          <p:nvPr>
            <p:ph type="title"/>
          </p:nvPr>
        </p:nvSpPr>
        <p:spPr>
          <a:xfrm>
            <a:off x="838200" y="762000"/>
            <a:ext cx="5334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WHAT IS THIER TURNOVER RATE?</a:t>
            </a:r>
            <a:endParaRPr/>
          </a:p>
        </p:txBody>
      </p:sp>
      <p:pic>
        <p:nvPicPr>
          <p:cNvPr descr="C:\Users\Monique\Desktop\Marketing\kisses.png" id="275" name="Google Shape;2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494473"/>
            <a:ext cx="45720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400" y="3968751"/>
            <a:ext cx="1981199" cy="282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/>
          <p:nvPr>
            <p:ph idx="1" type="subTitle"/>
          </p:nvPr>
        </p:nvSpPr>
        <p:spPr>
          <a:xfrm>
            <a:off x="7010400" y="19812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Questions to ask Support Coordination Agencies</a:t>
            </a:r>
            <a:endParaRPr/>
          </a:p>
        </p:txBody>
      </p:sp>
      <p:sp>
        <p:nvSpPr>
          <p:cNvPr id="283" name="Google Shape;283;p34"/>
          <p:cNvSpPr txBox="1"/>
          <p:nvPr>
            <p:ph type="title"/>
          </p:nvPr>
        </p:nvSpPr>
        <p:spPr>
          <a:xfrm>
            <a:off x="247650" y="457200"/>
            <a:ext cx="6515100" cy="25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Medium"/>
              <a:buNone/>
            </a:pPr>
            <a:r>
              <a:rPr lang="en-US" sz="3600"/>
              <a:t>HOW DOES THE AGENCY MATCH PEOPLE WITH SUPPORTS COORDINATORS?</a:t>
            </a:r>
            <a:endParaRPr/>
          </a:p>
        </p:txBody>
      </p:sp>
      <p:pic>
        <p:nvPicPr>
          <p:cNvPr descr="C:\Users\Monique\Desktop\Marketing\black photo.png" id="284" name="Google Shape;28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296" y="2948796"/>
            <a:ext cx="4134291" cy="322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6587" y="4648200"/>
            <a:ext cx="2057401" cy="255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idx="1" type="subTitle"/>
          </p:nvPr>
        </p:nvSpPr>
        <p:spPr>
          <a:xfrm>
            <a:off x="7010400" y="18288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Questions to ask Support Coordination Agencies</a:t>
            </a:r>
            <a:endParaRPr/>
          </a:p>
        </p:txBody>
      </p:sp>
      <p:sp>
        <p:nvSpPr>
          <p:cNvPr id="292" name="Google Shape;292;p35"/>
          <p:cNvSpPr txBox="1"/>
          <p:nvPr>
            <p:ph type="title"/>
          </p:nvPr>
        </p:nvSpPr>
        <p:spPr>
          <a:xfrm>
            <a:off x="457200" y="83820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HOW LONG HAS THE AGENCY PROVIDED SERVICES?</a:t>
            </a:r>
            <a:endParaRPr/>
          </a:p>
        </p:txBody>
      </p:sp>
      <p:pic>
        <p:nvPicPr>
          <p:cNvPr descr="C:\Users\Monique\Desktop\Marketing\red.png" id="293" name="Google Shape;29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599" y="2895600"/>
            <a:ext cx="4197705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3142" y="4419600"/>
            <a:ext cx="2021704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idx="1" type="subTitle"/>
          </p:nvPr>
        </p:nvSpPr>
        <p:spPr>
          <a:xfrm>
            <a:off x="7086600" y="1953881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Questions to ask Support Coordination Agencies</a:t>
            </a:r>
            <a:endParaRPr/>
          </a:p>
        </p:txBody>
      </p:sp>
      <p:sp>
        <p:nvSpPr>
          <p:cNvPr id="300" name="Google Shape;300;p36"/>
          <p:cNvSpPr txBox="1"/>
          <p:nvPr>
            <p:ph type="title"/>
          </p:nvPr>
        </p:nvSpPr>
        <p:spPr>
          <a:xfrm>
            <a:off x="533400" y="838200"/>
            <a:ext cx="6019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Medium"/>
              <a:buNone/>
            </a:pPr>
            <a:r>
              <a:rPr lang="en-US" sz="4000"/>
              <a:t>HOW LONG DOES THE AGENCY RESPOND TO AFTER HOUR NEEDS?</a:t>
            </a:r>
            <a:endParaRPr/>
          </a:p>
        </p:txBody>
      </p:sp>
      <p:pic>
        <p:nvPicPr>
          <p:cNvPr descr="ID# 2340 - Talking On Cell Phone - PowerPoint Animation" id="301" name="Google Shape;3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868281"/>
            <a:ext cx="3634595" cy="363459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6"/>
          <p:cNvSpPr/>
          <p:nvPr/>
        </p:nvSpPr>
        <p:spPr>
          <a:xfrm>
            <a:off x="2438400" y="5943600"/>
            <a:ext cx="2590800" cy="381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03" name="Google Shape;303;p36"/>
          <p:cNvSpPr/>
          <p:nvPr/>
        </p:nvSpPr>
        <p:spPr>
          <a:xfrm>
            <a:off x="4724400" y="5715000"/>
            <a:ext cx="304800" cy="53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04" name="Google Shape;30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1698" y="4661190"/>
            <a:ext cx="1981201" cy="256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931653"/>
            <a:ext cx="533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457200" y="609600"/>
            <a:ext cx="62484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Which agency understands their child's disability?</a:t>
            </a:r>
            <a:endParaRPr/>
          </a:p>
          <a:p>
            <a:pPr indent="-7620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22860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Which agency seems to be responsive?</a:t>
            </a:r>
            <a:endParaRPr/>
          </a:p>
          <a:p>
            <a:pPr indent="-7620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22860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Which agency seems to have the skills and knowledge you are looking for?</a:t>
            </a:r>
            <a:endParaRPr/>
          </a:p>
          <a:p>
            <a:pPr indent="0" lvl="0" marL="457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22860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Which agency seems to have dedicated people?</a:t>
            </a:r>
            <a:endParaRPr/>
          </a:p>
          <a:p>
            <a:pPr indent="-7620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16" name="Google Shape;316;p38"/>
          <p:cNvSpPr txBox="1"/>
          <p:nvPr/>
        </p:nvSpPr>
        <p:spPr>
          <a:xfrm>
            <a:off x="7253287" y="1143000"/>
            <a:ext cx="1905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What did you think about the agencies you interviewed?</a:t>
            </a:r>
            <a:endParaRPr/>
          </a:p>
        </p:txBody>
      </p:sp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5163" y="2971800"/>
            <a:ext cx="2128837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3287" y="4572000"/>
            <a:ext cx="1579001" cy="176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idx="1" type="subTitle"/>
          </p:nvPr>
        </p:nvSpPr>
        <p:spPr>
          <a:xfrm>
            <a:off x="7010400" y="12192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Submitting Their Selection</a:t>
            </a:r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 rotWithShape="1">
          <a:blip r:embed="rId3">
            <a:alphaModFix/>
          </a:blip>
          <a:srcRect b="15613" l="33869" r="34213" t="11226"/>
          <a:stretch/>
        </p:blipFill>
        <p:spPr>
          <a:xfrm>
            <a:off x="838200" y="304800"/>
            <a:ext cx="5334000" cy="62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1497" y="3581400"/>
            <a:ext cx="1579001" cy="176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>
            <p:ph idx="1" type="subTitle"/>
          </p:nvPr>
        </p:nvSpPr>
        <p:spPr>
          <a:xfrm>
            <a:off x="7198743" y="13716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  Another</a:t>
            </a:r>
            <a:endParaRPr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SzPts val="1900"/>
              <a:buNone/>
            </a:pPr>
            <a:r>
              <a:rPr lang="en-US"/>
              <a:t>Step review</a:t>
            </a:r>
            <a:endParaRPr/>
          </a:p>
        </p:txBody>
      </p:sp>
      <p:sp>
        <p:nvSpPr>
          <p:cNvPr id="332" name="Google Shape;332;p40"/>
          <p:cNvSpPr txBox="1"/>
          <p:nvPr>
            <p:ph type="title"/>
          </p:nvPr>
        </p:nvSpPr>
        <p:spPr>
          <a:xfrm>
            <a:off x="381000" y="2052960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2000"/>
              <a:buFont typeface="Libre Franklin Medium"/>
              <a:buNone/>
            </a:pPr>
            <a:r>
              <a:rPr lang="en-US" sz="2000">
                <a:solidFill>
                  <a:srgbClr val="CC6600"/>
                </a:solidFill>
              </a:rPr>
              <a:t>1.</a:t>
            </a:r>
            <a:r>
              <a:rPr lang="en-US" sz="2000"/>
              <a:t> APPLY FOR MEDICAID ELIGIBILITY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>
                <a:solidFill>
                  <a:srgbClr val="CC6600"/>
                </a:solidFill>
              </a:rPr>
              <a:t>2.</a:t>
            </a:r>
            <a:r>
              <a:rPr lang="en-US" sz="2000"/>
              <a:t> APPLY FOR DDD ELIGIBILITY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>
                <a:solidFill>
                  <a:srgbClr val="CC6600"/>
                </a:solidFill>
              </a:rPr>
              <a:t>3.</a:t>
            </a:r>
            <a:r>
              <a:rPr lang="en-US" sz="2000"/>
              <a:t> COMPLETE THE NJCAT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>
                <a:solidFill>
                  <a:srgbClr val="CC6600"/>
                </a:solidFill>
              </a:rPr>
              <a:t>4.</a:t>
            </a:r>
            <a:r>
              <a:rPr lang="en-US" sz="2000"/>
              <a:t> SELECT A SUPPORT COORDINATION AGENCY</a:t>
            </a:r>
            <a:endParaRPr/>
          </a:p>
        </p:txBody>
      </p:sp>
      <p:pic>
        <p:nvPicPr>
          <p:cNvPr id="333" name="Google Shape;33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423" y="3985141"/>
            <a:ext cx="158115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/>
          <p:nvPr>
            <p:ph idx="1" type="subTitle"/>
          </p:nvPr>
        </p:nvSpPr>
        <p:spPr>
          <a:xfrm>
            <a:off x="7010400" y="1360099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Planning and Preparation</a:t>
            </a:r>
            <a:endParaRPr/>
          </a:p>
        </p:txBody>
      </p:sp>
      <p:sp>
        <p:nvSpPr>
          <p:cNvPr id="340" name="Google Shape;340;p41"/>
          <p:cNvSpPr txBox="1"/>
          <p:nvPr>
            <p:ph type="title"/>
          </p:nvPr>
        </p:nvSpPr>
        <p:spPr>
          <a:xfrm>
            <a:off x="381000" y="-354402"/>
            <a:ext cx="6629400" cy="706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SEPTEMBER – JUNE</a:t>
            </a:r>
            <a:br>
              <a:rPr lang="en-US"/>
            </a:br>
            <a:r>
              <a:rPr lang="en-US"/>
              <a:t>	</a:t>
            </a:r>
            <a:r>
              <a:rPr lang="en-US" sz="3200"/>
              <a:t>WEBINARS</a:t>
            </a:r>
            <a:br>
              <a:rPr lang="en-US" sz="3200"/>
            </a:br>
            <a:r>
              <a:rPr lang="en-US" sz="3200"/>
              <a:t>	EXPOS</a:t>
            </a:r>
            <a:br>
              <a:rPr lang="en-US" sz="3200"/>
            </a:br>
            <a:r>
              <a:rPr lang="en-US" sz="3200"/>
              <a:t>	TRAININGS</a:t>
            </a:r>
            <a:br>
              <a:rPr lang="en-US" sz="3200"/>
            </a:br>
            <a:r>
              <a:rPr lang="en-US" sz="3200"/>
              <a:t>	PCP TOOL</a:t>
            </a:r>
            <a:br>
              <a:rPr lang="en-US" sz="3200"/>
            </a:br>
            <a:r>
              <a:rPr lang="en-US" sz="3200"/>
              <a:t>	CARE MANAGEMENT</a:t>
            </a:r>
            <a:endParaRPr/>
          </a:p>
        </p:txBody>
      </p:sp>
      <p:sp>
        <p:nvSpPr>
          <p:cNvPr id="341" name="Google Shape;341;p41"/>
          <p:cNvSpPr/>
          <p:nvPr/>
        </p:nvSpPr>
        <p:spPr>
          <a:xfrm>
            <a:off x="971550" y="2198299"/>
            <a:ext cx="114300" cy="152400"/>
          </a:xfrm>
          <a:prstGeom prst="flowChartConnector">
            <a:avLst/>
          </a:prstGeom>
          <a:solidFill>
            <a:schemeClr val="accent1"/>
          </a:solidFill>
          <a:ln cap="flat" cmpd="sng" w="19050">
            <a:solidFill>
              <a:srgbClr val="537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2" name="Google Shape;342;p41"/>
          <p:cNvSpPr/>
          <p:nvPr/>
        </p:nvSpPr>
        <p:spPr>
          <a:xfrm>
            <a:off x="980176" y="2971799"/>
            <a:ext cx="114300" cy="152400"/>
          </a:xfrm>
          <a:prstGeom prst="flowChartConnector">
            <a:avLst/>
          </a:prstGeom>
          <a:solidFill>
            <a:schemeClr val="accent1"/>
          </a:solidFill>
          <a:ln cap="flat" cmpd="sng" w="19050">
            <a:solidFill>
              <a:srgbClr val="537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966518" y="5105400"/>
            <a:ext cx="114300" cy="152400"/>
          </a:xfrm>
          <a:prstGeom prst="flowChartConnector">
            <a:avLst/>
          </a:prstGeom>
          <a:solidFill>
            <a:schemeClr val="accent1"/>
          </a:solidFill>
          <a:ln cap="flat" cmpd="sng" w="19050">
            <a:solidFill>
              <a:srgbClr val="537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4" name="Google Shape;344;p41"/>
          <p:cNvSpPr/>
          <p:nvPr/>
        </p:nvSpPr>
        <p:spPr>
          <a:xfrm>
            <a:off x="971550" y="4419600"/>
            <a:ext cx="114300" cy="152400"/>
          </a:xfrm>
          <a:prstGeom prst="flowChartConnector">
            <a:avLst/>
          </a:prstGeom>
          <a:solidFill>
            <a:schemeClr val="accent1"/>
          </a:solidFill>
          <a:ln cap="flat" cmpd="sng" w="19050">
            <a:solidFill>
              <a:srgbClr val="537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978019" y="3657600"/>
            <a:ext cx="114300" cy="152400"/>
          </a:xfrm>
          <a:prstGeom prst="flowChartConnector">
            <a:avLst/>
          </a:prstGeom>
          <a:solidFill>
            <a:schemeClr val="accent1"/>
          </a:solidFill>
          <a:ln cap="flat" cmpd="sng" w="19050">
            <a:solidFill>
              <a:srgbClr val="537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9599" y="3707202"/>
            <a:ext cx="1579001" cy="176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762000" y="1921657"/>
            <a:ext cx="5105399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7432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When a person transitions from the School Service System to the Adult System Services are </a:t>
            </a:r>
            <a:r>
              <a:rPr lang="en-US">
                <a:solidFill>
                  <a:srgbClr val="FF0000"/>
                </a:solidFill>
              </a:rPr>
              <a:t>NOT </a:t>
            </a:r>
            <a:r>
              <a:rPr lang="en-US"/>
              <a:t>Entitlements</a:t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A Person must Qualify/Eligible for Services</a:t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 Medium"/>
              <a:buNone/>
            </a:pPr>
            <a:r>
              <a:rPr lang="en-US" sz="2400"/>
              <a:t>UNDERSTANDING THE ADULT SERVICE SYSTEM</a:t>
            </a:r>
            <a:endParaRPr/>
          </a:p>
        </p:txBody>
      </p:sp>
      <p:pic>
        <p:nvPicPr>
          <p:cNvPr descr="ID# 8159 - Back And Forth Questions - PowerPoint Animation"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639019"/>
            <a:ext cx="2819400" cy="5066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6553200" y="5867400"/>
            <a:ext cx="2438400" cy="92333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8534400" y="5486400"/>
            <a:ext cx="457200" cy="533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/>
          <p:nvPr>
            <p:ph idx="1" type="subTitle"/>
          </p:nvPr>
        </p:nvSpPr>
        <p:spPr>
          <a:xfrm>
            <a:off x="7005740" y="19050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Planning and Preparation</a:t>
            </a:r>
            <a:endParaRPr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353" name="Google Shape;353;p42"/>
          <p:cNvSpPr txBox="1"/>
          <p:nvPr>
            <p:ph type="title"/>
          </p:nvPr>
        </p:nvSpPr>
        <p:spPr>
          <a:xfrm>
            <a:off x="533400" y="1600200"/>
            <a:ext cx="6324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FEBRUARY – MARCH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354" name="Google Shape;354;p42"/>
          <p:cNvSpPr txBox="1"/>
          <p:nvPr/>
        </p:nvSpPr>
        <p:spPr>
          <a:xfrm>
            <a:off x="609600" y="2209800"/>
            <a:ext cx="60198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Select 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Support Coordination agency or one will be</a:t>
            </a:r>
            <a:br>
              <a:rPr lang="en-US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auto assigned!</a:t>
            </a:r>
            <a:endParaRPr/>
          </a:p>
        </p:txBody>
      </p:sp>
      <p:pic>
        <p:nvPicPr>
          <p:cNvPr id="355" name="Google Shape;35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6839" y="3795712"/>
            <a:ext cx="1579001" cy="176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/>
          <p:nvPr>
            <p:ph idx="1" type="subTitle"/>
          </p:nvPr>
        </p:nvSpPr>
        <p:spPr>
          <a:xfrm>
            <a:off x="7044267" y="19050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Planning and Preparation</a:t>
            </a:r>
            <a:endParaRPr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362" name="Google Shape;362;p43"/>
          <p:cNvSpPr txBox="1"/>
          <p:nvPr>
            <p:ph type="title"/>
          </p:nvPr>
        </p:nvSpPr>
        <p:spPr>
          <a:xfrm>
            <a:off x="304800" y="1371600"/>
            <a:ext cx="6324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APRIL</a:t>
            </a:r>
            <a:br>
              <a:rPr lang="en-US"/>
            </a:br>
            <a:br>
              <a:rPr lang="en-US"/>
            </a:br>
            <a:r>
              <a:rPr lang="en-US" sz="3200"/>
              <a:t>DDD WILL ASSIGN </a:t>
            </a:r>
            <a:br>
              <a:rPr lang="en-US" sz="3200"/>
            </a:br>
            <a:r>
              <a:rPr lang="en-US" sz="3200"/>
              <a:t>A SUPPORT COORDINATION AGENCY</a:t>
            </a:r>
            <a:endParaRPr/>
          </a:p>
        </p:txBody>
      </p:sp>
      <p:pic>
        <p:nvPicPr>
          <p:cNvPr id="363" name="Google Shape;36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198" y="64841"/>
            <a:ext cx="2133601" cy="12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423" y="3985141"/>
            <a:ext cx="158115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 txBox="1"/>
          <p:nvPr>
            <p:ph idx="1" type="body"/>
          </p:nvPr>
        </p:nvSpPr>
        <p:spPr>
          <a:xfrm>
            <a:off x="381000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7432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Assigned budget is managed through a computer program called Irecord</a:t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Irecord keeps all of your DDD information </a:t>
            </a:r>
            <a:r>
              <a:rPr lang="en-US" sz="1200"/>
              <a:t>(personal / budget info etc.)</a:t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The Support Coordinator has access to Irecord</a:t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When you want to access your budget</a:t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Add services</a:t>
            </a:r>
            <a:endParaRPr/>
          </a:p>
        </p:txBody>
      </p:sp>
      <p:sp>
        <p:nvSpPr>
          <p:cNvPr id="370" name="Google Shape;370;p44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HOW DOES DDD WORK 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r>
              <a:rPr lang="en-US" sz="4400"/>
              <a:t>MAY – JUNE</a:t>
            </a:r>
            <a:br>
              <a:rPr lang="en-US" sz="4400"/>
            </a:br>
            <a:r>
              <a:rPr lang="en-US" sz="2000"/>
              <a:t>ISP DEVELOPED</a:t>
            </a:r>
            <a:endParaRPr/>
          </a:p>
        </p:txBody>
      </p:sp>
      <p:pic>
        <p:nvPicPr>
          <p:cNvPr id="376" name="Google Shape;37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828800"/>
            <a:ext cx="6551371" cy="408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2438400"/>
            <a:ext cx="1066800" cy="63398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5"/>
          <p:cNvSpPr txBox="1"/>
          <p:nvPr/>
        </p:nvSpPr>
        <p:spPr>
          <a:xfrm flipH="1">
            <a:off x="1219200" y="6152141"/>
            <a:ext cx="8092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Work with assigned  Support Coordination agency to identify services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190244"/>
            <a:ext cx="7010400" cy="447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 txBox="1"/>
          <p:nvPr>
            <p:ph type="title"/>
          </p:nvPr>
        </p:nvSpPr>
        <p:spPr>
          <a:xfrm>
            <a:off x="381370" y="65205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Medium"/>
              <a:buNone/>
            </a:pPr>
            <a:r>
              <a:rPr lang="en-US"/>
              <a:t>ASSISTIVE TECHNOLOGY</a:t>
            </a:r>
            <a:br>
              <a:rPr lang="en-US"/>
            </a:br>
            <a:endParaRPr/>
          </a:p>
        </p:txBody>
      </p:sp>
      <p:sp>
        <p:nvSpPr>
          <p:cNvPr id="389" name="Google Shape;389;p47"/>
          <p:cNvSpPr txBox="1"/>
          <p:nvPr>
            <p:ph idx="1" type="body"/>
          </p:nvPr>
        </p:nvSpPr>
        <p:spPr>
          <a:xfrm>
            <a:off x="497129" y="1676113"/>
            <a:ext cx="8149742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An item, piece of equipment, or product system used to increase, maintain, or improve an individual’s functional capabilities</a:t>
            </a:r>
            <a:endParaRPr sz="2800">
              <a:solidFill>
                <a:srgbClr val="76A676"/>
              </a:solidFill>
            </a:endParaRPr>
          </a:p>
        </p:txBody>
      </p:sp>
      <p:pic>
        <p:nvPicPr>
          <p:cNvPr descr="An animation of a female business figure holding a big smart phone with social media icons floating out of the screen." id="390" name="Google Shape;39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750" y="3202840"/>
            <a:ext cx="32385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/>
          <p:nvPr>
            <p:ph type="title"/>
          </p:nvPr>
        </p:nvSpPr>
        <p:spPr>
          <a:xfrm>
            <a:off x="1348249" y="3048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EE0CE"/>
              </a:buClr>
              <a:buSzPts val="3200"/>
              <a:buFont typeface="Libre Franklin Medium"/>
              <a:buNone/>
            </a:pPr>
            <a:r>
              <a:rPr lang="en-US">
                <a:solidFill>
                  <a:srgbClr val="CEE0CE"/>
                </a:solidFill>
              </a:rPr>
              <a:t>BEHAVIORAL SUPPORTS</a:t>
            </a:r>
            <a:endParaRPr/>
          </a:p>
        </p:txBody>
      </p:sp>
      <p:pic>
        <p:nvPicPr>
          <p:cNvPr descr="A stick figure tries in vain to get leverage to open a door as another figure pulls to keep it shut." id="396" name="Google Shape;39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2967938"/>
            <a:ext cx="3675141" cy="367514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8"/>
          <p:cNvSpPr txBox="1"/>
          <p:nvPr/>
        </p:nvSpPr>
        <p:spPr>
          <a:xfrm>
            <a:off x="217842" y="1767609"/>
            <a:ext cx="85451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6A6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Counseling, behavioral intentions, and / or diagnostic evaluations / consultations to help an individual  manage their behaviors and learn to interact with others.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/>
          <p:nvPr>
            <p:ph type="title"/>
          </p:nvPr>
        </p:nvSpPr>
        <p:spPr>
          <a:xfrm>
            <a:off x="1219200" y="744968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Medium"/>
              <a:buNone/>
            </a:pPr>
            <a:r>
              <a:rPr lang="en-US"/>
              <a:t>CAREER PLANNING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403" name="Google Shape;403;p49"/>
          <p:cNvSpPr txBox="1"/>
          <p:nvPr>
            <p:ph idx="1" type="body"/>
          </p:nvPr>
        </p:nvSpPr>
        <p:spPr>
          <a:xfrm>
            <a:off x="508001" y="1809750"/>
            <a:ext cx="8026399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Employment planning to help an individual get and keep a job</a:t>
            </a:r>
            <a:endParaRPr sz="2800">
              <a:solidFill>
                <a:srgbClr val="76A676"/>
              </a:solidFill>
            </a:endParaRPr>
          </a:p>
        </p:txBody>
      </p:sp>
      <p:pic>
        <p:nvPicPr>
          <p:cNvPr descr="This clip art image shows a man figure in a wheelchair working at desk." id="404" name="Google Shape;40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667000"/>
            <a:ext cx="3687688" cy="368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/>
          <p:nvPr>
            <p:ph type="title"/>
          </p:nvPr>
        </p:nvSpPr>
        <p:spPr>
          <a:xfrm>
            <a:off x="1348249" y="3810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COGNITIVE REHABILITATION</a:t>
            </a:r>
            <a:endParaRPr/>
          </a:p>
        </p:txBody>
      </p:sp>
      <p:sp>
        <p:nvSpPr>
          <p:cNvPr id="410" name="Google Shape;410;p50"/>
          <p:cNvSpPr txBox="1"/>
          <p:nvPr>
            <p:ph idx="1" type="body"/>
          </p:nvPr>
        </p:nvSpPr>
        <p:spPr>
          <a:xfrm>
            <a:off x="381000" y="1752600"/>
            <a:ext cx="8341594" cy="1263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Therapeutic cognitive activities to help an individual with a neurological impairment learn new and different ways to function</a:t>
            </a:r>
            <a:endParaRPr sz="2800">
              <a:solidFill>
                <a:srgbClr val="76A676"/>
              </a:solidFill>
            </a:endParaRPr>
          </a:p>
        </p:txBody>
      </p:sp>
      <p:pic>
        <p:nvPicPr>
          <p:cNvPr descr="A brain sits inside a glass skull with partial spinal cord and spine." id="411" name="Google Shape;41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9351" y="3200400"/>
            <a:ext cx="3385297" cy="338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 txBox="1"/>
          <p:nvPr>
            <p:ph type="title"/>
          </p:nvPr>
        </p:nvSpPr>
        <p:spPr>
          <a:xfrm>
            <a:off x="914400" y="533400"/>
            <a:ext cx="774879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7175" lvl="0" marL="257175" rtl="0" algn="ctr">
              <a:spcBef>
                <a:spcPts val="0"/>
              </a:spcBef>
              <a:spcAft>
                <a:spcPts val="0"/>
              </a:spcAft>
              <a:buClr>
                <a:srgbClr val="CEE0CE"/>
              </a:buClr>
              <a:buSzPts val="3200"/>
              <a:buFont typeface="Trebuchet MS"/>
              <a:buNone/>
            </a:pPr>
            <a:r>
              <a:rPr lang="en-US" cap="none">
                <a:solidFill>
                  <a:srgbClr val="CEE0CE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BASED SUPPORTS</a:t>
            </a:r>
            <a:br>
              <a:rPr lang="en-US" sz="1350" cap="none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solidFill>
                <a:srgbClr val="76A676"/>
              </a:solidFill>
            </a:endParaRPr>
          </a:p>
        </p:txBody>
      </p:sp>
      <p:sp>
        <p:nvSpPr>
          <p:cNvPr id="417" name="Google Shape;417;p51"/>
          <p:cNvSpPr txBox="1"/>
          <p:nvPr>
            <p:ph idx="1" type="body"/>
          </p:nvPr>
        </p:nvSpPr>
        <p:spPr>
          <a:xfrm>
            <a:off x="511307" y="1973710"/>
            <a:ext cx="4213093" cy="419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76A676"/>
                </a:solidFill>
              </a:rPr>
              <a:t>One-to-one direct support that promotes increased independence, productivity, enhanced family functioning, and inclusion in the community</a:t>
            </a:r>
            <a:endParaRPr/>
          </a:p>
        </p:txBody>
      </p:sp>
      <p:pic>
        <p:nvPicPr>
          <p:cNvPr descr="In this animated clipart, two girlfriends repair a broken heart." id="418" name="Google Shape;41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2000" y="2514600"/>
            <a:ext cx="3502118" cy="3502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381000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Who qualifies for DDD in NJ?</a:t>
            </a:r>
            <a:endParaRPr/>
          </a:p>
          <a:p>
            <a:pPr indent="0" lvl="0" marL="45720" rtl="0" algn="l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/>
              <a:t>Functional Criteria: To meet the criteria and qualify for DDD services as an adult in NJ, your child (or loved one) must have a chronic developmental disability (which can be physical and/or intellectual) that manifested (developed) prior to age 22 and is a lifelong condition.</a:t>
            </a:r>
            <a:endParaRPr/>
          </a:p>
          <a:p>
            <a:pPr indent="0" lvl="0" marL="45720" rtl="0" algn="l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370"/>
              </a:spcBef>
              <a:spcAft>
                <a:spcPts val="0"/>
              </a:spcAft>
              <a:buSzPct val="100000"/>
              <a:buChar char="◼"/>
            </a:pPr>
            <a:r>
              <a:rPr b="0" i="0" lang="en-US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EXAMPLES </a:t>
            </a:r>
            <a:r>
              <a:rPr b="1" i="0" lang="en-US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autism, behavior disorders, brain injury, cerebral palsy, Down syndrome, fetal alcohol syndrome, intellectual disability, and spina bifida</a:t>
            </a:r>
            <a:r>
              <a:rPr b="0" i="0" lang="en-US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-111125" lvl="0" marL="274320" rtl="0" algn="l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i="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74320" rtl="0" algn="l">
              <a:spcBef>
                <a:spcPts val="370"/>
              </a:spcBef>
              <a:spcAft>
                <a:spcPts val="0"/>
              </a:spcAft>
              <a:buSzPct val="100000"/>
              <a:buChar char="◼"/>
            </a:pPr>
            <a:r>
              <a:rPr b="1" i="0" lang="en-US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 mental illness doesn't typically interfere with cognitive abilities whereas a developmental disorder may impact a person's ability to learn or to understand certain thoughts</a:t>
            </a:r>
            <a:endParaRPr b="0" i="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11125" lvl="0" marL="274320" rtl="0" algn="l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11125" lvl="0" marL="274320" rtl="0" algn="l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" rtl="0" algn="ctr">
              <a:spcBef>
                <a:spcPts val="203"/>
              </a:spcBef>
              <a:spcAft>
                <a:spcPts val="0"/>
              </a:spcAft>
              <a:buSzPct val="100000"/>
              <a:buNone/>
            </a:pPr>
            <a:r>
              <a:rPr b="0" i="0" lang="en-US" sz="11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(Developmental Disabilities Assistance and Bill of Rights Act of 2000)</a:t>
            </a:r>
            <a:endParaRPr sz="1100"/>
          </a:p>
        </p:txBody>
      </p:sp>
      <p:sp>
        <p:nvSpPr>
          <p:cNvPr id="122" name="Google Shape;122;p16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 Medium"/>
              <a:buNone/>
            </a:pPr>
            <a:r>
              <a:rPr lang="en-US" sz="2400"/>
              <a:t>UNDERSTANDING THE ADULT SERVICE SYSTEM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"/>
          <p:cNvSpPr txBox="1"/>
          <p:nvPr>
            <p:ph type="title"/>
          </p:nvPr>
        </p:nvSpPr>
        <p:spPr>
          <a:xfrm>
            <a:off x="1219200" y="373156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COMMUNITY INCLUSION SERVICES</a:t>
            </a:r>
            <a:endParaRPr/>
          </a:p>
        </p:txBody>
      </p:sp>
      <p:sp>
        <p:nvSpPr>
          <p:cNvPr id="424" name="Google Shape;424;p52"/>
          <p:cNvSpPr txBox="1"/>
          <p:nvPr>
            <p:ph idx="1" type="body"/>
          </p:nvPr>
        </p:nvSpPr>
        <p:spPr>
          <a:xfrm>
            <a:off x="508001" y="1809750"/>
            <a:ext cx="8254999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76A676"/>
                </a:solidFill>
              </a:rPr>
              <a:t>Direct support to assist a group of 2-6 individuals in educational, enrichment, or recreational activities</a:t>
            </a:r>
            <a:endParaRPr/>
          </a:p>
        </p:txBody>
      </p:sp>
      <p:pic>
        <p:nvPicPr>
          <p:cNvPr descr="A boy and two girls move to a popular dance craze." id="425" name="Google Shape;42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1300" y="2929630"/>
            <a:ext cx="3581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3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COMMUNITY TRANSITION SERVICES</a:t>
            </a:r>
            <a:endParaRPr/>
          </a:p>
        </p:txBody>
      </p:sp>
      <p:sp>
        <p:nvSpPr>
          <p:cNvPr id="431" name="Google Shape;431;p53"/>
          <p:cNvSpPr txBox="1"/>
          <p:nvPr>
            <p:ph idx="1" type="body"/>
          </p:nvPr>
        </p:nvSpPr>
        <p:spPr>
          <a:xfrm>
            <a:off x="286148" y="2108109"/>
            <a:ext cx="3465330" cy="2771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Set-up expenses for an individual transitioning from an institutional setting to a less restrictive living arrangement where the individual will be responsible for living expenses</a:t>
            </a:r>
            <a:endParaRPr sz="2800">
              <a:solidFill>
                <a:srgbClr val="76A676"/>
              </a:solidFill>
            </a:endParaRPr>
          </a:p>
        </p:txBody>
      </p:sp>
      <p:pic>
        <p:nvPicPr>
          <p:cNvPr descr="An animation of a stick figure pushing a house on a cart." id="432" name="Google Shape;43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2362200"/>
            <a:ext cx="3475225" cy="34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 animation of a group of children studying the earth." id="437" name="Google Shape;43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3076013"/>
            <a:ext cx="3204079" cy="320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4"/>
          <p:cNvSpPr txBox="1"/>
          <p:nvPr>
            <p:ph type="title"/>
          </p:nvPr>
        </p:nvSpPr>
        <p:spPr>
          <a:xfrm>
            <a:off x="1066800" y="435726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DAY HABILITATION</a:t>
            </a:r>
            <a:endParaRPr/>
          </a:p>
        </p:txBody>
      </p:sp>
      <p:sp>
        <p:nvSpPr>
          <p:cNvPr id="439" name="Google Shape;439;p54"/>
          <p:cNvSpPr txBox="1"/>
          <p:nvPr>
            <p:ph idx="1" type="body"/>
          </p:nvPr>
        </p:nvSpPr>
        <p:spPr>
          <a:xfrm>
            <a:off x="381000" y="1772498"/>
            <a:ext cx="8408891" cy="2905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Education/training that assists an individual in gaining the skills needed to participate in the community (problem-solving skills, self-help skills, social skills, adaptive skills, daily living skills)</a:t>
            </a:r>
            <a:endParaRPr sz="2400">
              <a:solidFill>
                <a:srgbClr val="76A676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figure presses a button to search through different homes. This clip-art can represent online realty searching." id="444" name="Google Shape;44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860247"/>
            <a:ext cx="3560782" cy="356078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5"/>
          <p:cNvSpPr txBox="1"/>
          <p:nvPr>
            <p:ph type="title"/>
          </p:nvPr>
        </p:nvSpPr>
        <p:spPr>
          <a:xfrm>
            <a:off x="685800" y="381000"/>
            <a:ext cx="7018999" cy="1053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 Medium"/>
              <a:buNone/>
            </a:pPr>
            <a:r>
              <a:rPr lang="en-US" sz="2400"/>
              <a:t>ENVIRONMENTAL / VEHICLE MODIFICATIONS:</a:t>
            </a:r>
            <a:endParaRPr/>
          </a:p>
        </p:txBody>
      </p:sp>
      <p:sp>
        <p:nvSpPr>
          <p:cNvPr id="446" name="Google Shape;446;p55"/>
          <p:cNvSpPr txBox="1"/>
          <p:nvPr>
            <p:ph idx="1" type="body"/>
          </p:nvPr>
        </p:nvSpPr>
        <p:spPr>
          <a:xfrm>
            <a:off x="354704" y="1730058"/>
            <a:ext cx="8484496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adaptations to the private residence of an individual/family to ensure the health, welfare, and safety of the individual or to enable the individual to function with greater independence in their residence</a:t>
            </a:r>
            <a:endParaRPr sz="2200">
              <a:solidFill>
                <a:srgbClr val="76A676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6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FISCAL MANAGEMENT SERVICES:</a:t>
            </a:r>
            <a:endParaRPr/>
          </a:p>
        </p:txBody>
      </p:sp>
      <p:sp>
        <p:nvSpPr>
          <p:cNvPr id="452" name="Google Shape;452;p56"/>
          <p:cNvSpPr txBox="1"/>
          <p:nvPr>
            <p:ph idx="1" type="body"/>
          </p:nvPr>
        </p:nvSpPr>
        <p:spPr>
          <a:xfrm>
            <a:off x="508001" y="1885502"/>
            <a:ext cx="2808044" cy="1969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-US" sz="225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Assistance with disbursement of funds for Self-Directed Employees and fiscal</a:t>
            </a:r>
            <a:br>
              <a:rPr lang="en-US" sz="225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25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accounting (referred to as Fiscal Intermediary, or FI)</a:t>
            </a:r>
            <a:endParaRPr sz="2250">
              <a:solidFill>
                <a:srgbClr val="76A676"/>
              </a:solidFill>
            </a:endParaRPr>
          </a:p>
        </p:txBody>
      </p:sp>
      <p:pic>
        <p:nvPicPr>
          <p:cNvPr descr="An animation of figure pulling a wagon full of money bags." id="453" name="Google Shape;45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308" y="2305050"/>
            <a:ext cx="3336194" cy="3336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7"/>
          <p:cNvSpPr txBox="1"/>
          <p:nvPr>
            <p:ph type="title"/>
          </p:nvPr>
        </p:nvSpPr>
        <p:spPr>
          <a:xfrm>
            <a:off x="1066800" y="2286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GOODS AND SERVICES</a:t>
            </a:r>
            <a:endParaRPr/>
          </a:p>
        </p:txBody>
      </p:sp>
      <p:sp>
        <p:nvSpPr>
          <p:cNvPr id="459" name="Google Shape;459;p57"/>
          <p:cNvSpPr txBox="1"/>
          <p:nvPr>
            <p:ph idx="1" type="body"/>
          </p:nvPr>
        </p:nvSpPr>
        <p:spPr>
          <a:xfrm>
            <a:off x="279401" y="1893077"/>
            <a:ext cx="8864599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Services, equipment, or supplies not provided through other waiver program services, or  other resources that address an identified need</a:t>
            </a:r>
            <a:endParaRPr>
              <a:solidFill>
                <a:srgbClr val="76A676"/>
              </a:solidFill>
            </a:endParaRPr>
          </a:p>
        </p:txBody>
      </p:sp>
      <p:pic>
        <p:nvPicPr>
          <p:cNvPr descr="Exercise Boosts Fitness, Lowers Disease Risks for Disabled Youth - Youth  Today" id="460" name="Google Shape;460;p57"/>
          <p:cNvPicPr preferRelativeResize="0"/>
          <p:nvPr/>
        </p:nvPicPr>
        <p:blipFill rotWithShape="1">
          <a:blip r:embed="rId3">
            <a:alphaModFix/>
          </a:blip>
          <a:srcRect b="0" l="17692" r="19882" t="0"/>
          <a:stretch/>
        </p:blipFill>
        <p:spPr>
          <a:xfrm>
            <a:off x="219642" y="3509632"/>
            <a:ext cx="2005015" cy="229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9321" y="3509633"/>
            <a:ext cx="1919753" cy="229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9075" y="3509632"/>
            <a:ext cx="2320510" cy="2291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waii Horseback Riding &amp; ATV Tours | North Shore Stables" id="463" name="Google Shape;463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6319" y="3509632"/>
            <a:ext cx="2320509" cy="229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8"/>
          <p:cNvSpPr txBox="1"/>
          <p:nvPr>
            <p:ph idx="4294967295" type="ctrTitle"/>
          </p:nvPr>
        </p:nvSpPr>
        <p:spPr>
          <a:xfrm>
            <a:off x="-139239" y="338533"/>
            <a:ext cx="7005704" cy="1234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INTERPRETER SERVICES:</a:t>
            </a:r>
            <a:endParaRPr/>
          </a:p>
        </p:txBody>
      </p:sp>
      <p:sp>
        <p:nvSpPr>
          <p:cNvPr id="469" name="Google Shape;469;p58"/>
          <p:cNvSpPr txBox="1"/>
          <p:nvPr>
            <p:ph idx="1" type="subTitle"/>
          </p:nvPr>
        </p:nvSpPr>
        <p:spPr>
          <a:xfrm>
            <a:off x="403412" y="1820118"/>
            <a:ext cx="6511749" cy="82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Face-to-face support to assist an individual to integrate more fully with community-based</a:t>
            </a:r>
            <a:br>
              <a:rPr lang="en-US" sz="28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800">
                <a:solidFill>
                  <a:srgbClr val="76A676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activities and employment</a:t>
            </a:r>
            <a:endParaRPr sz="2800">
              <a:solidFill>
                <a:srgbClr val="76A676"/>
              </a:solidFill>
            </a:endParaRPr>
          </a:p>
        </p:txBody>
      </p:sp>
      <p:pic>
        <p:nvPicPr>
          <p:cNvPr descr="A 3D stick figure has his hand to his ear straining to hear something.  A concept of listening, or trying to hear a message." id="470" name="Google Shape;47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847" y="3413881"/>
            <a:ext cx="2086817" cy="2207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 the animation a figure leans over using its hand over its ear to hear better." id="471" name="Google Shape;47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738" y="3429000"/>
            <a:ext cx="2177751" cy="2177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tick figure ignores the everything around by placing its fingers in ears." id="472" name="Google Shape;472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412" y="3413881"/>
            <a:ext cx="2290875" cy="220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314" y="85725"/>
            <a:ext cx="2133785" cy="255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1314" y="5504197"/>
            <a:ext cx="2133785" cy="1268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165" y="1949744"/>
            <a:ext cx="5429669" cy="4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9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NATURAL SUPPORTS TRAINING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SPECIAL NEEDS COLLEGE PROGRAMS</a:t>
            </a:r>
            <a:endParaRPr/>
          </a:p>
        </p:txBody>
      </p:sp>
      <p:sp>
        <p:nvSpPr>
          <p:cNvPr id="486" name="Google Shape;486;p60"/>
          <p:cNvSpPr txBox="1"/>
          <p:nvPr>
            <p:ph idx="1" type="body"/>
          </p:nvPr>
        </p:nvSpPr>
        <p:spPr>
          <a:xfrm>
            <a:off x="228600" y="1717364"/>
            <a:ext cx="4190630" cy="4901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Arc of Somerset Achievement Zone at Raritan Valley Community College</a:t>
            </a:r>
            <a:endParaRPr/>
          </a:p>
          <a:p>
            <a:pPr indent="10160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6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◼"/>
            </a:pP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Bergen Community College - Turning Point Program</a:t>
            </a:r>
            <a:endParaRPr/>
          </a:p>
          <a:p>
            <a:pPr indent="10160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6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◼"/>
            </a:pP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Brookdale Community College - KACH Program</a:t>
            </a:r>
            <a:endParaRPr/>
          </a:p>
          <a:p>
            <a:pPr indent="10160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6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◼"/>
            </a:pP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College Of Saint Elizabeth</a:t>
            </a:r>
            <a:endParaRPr/>
          </a:p>
          <a:p>
            <a:pPr indent="10160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6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◼"/>
            </a:pP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County College of Morris</a:t>
            </a:r>
            <a:endParaRPr/>
          </a:p>
          <a:p>
            <a:pPr indent="10160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6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◼"/>
            </a:pP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Drew University</a:t>
            </a:r>
            <a:endParaRPr/>
          </a:p>
          <a:p>
            <a:pPr indent="10160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6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◼"/>
            </a:pP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Fairleigh Dickinson University-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◼"/>
            </a:pPr>
            <a:r>
              <a:rPr b="1" lang="en-US" sz="6400">
                <a:latin typeface="Calibri"/>
                <a:ea typeface="Calibri"/>
                <a:cs typeface="Calibri"/>
                <a:sym typeface="Calibri"/>
              </a:rPr>
              <a:t>Compass Program</a:t>
            </a:r>
            <a:endParaRPr/>
          </a:p>
          <a:p>
            <a:pPr indent="47625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21399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74320" rtl="0" algn="l">
              <a:spcBef>
                <a:spcPts val="7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87" name="Google Shape;487;p60"/>
          <p:cNvSpPr txBox="1"/>
          <p:nvPr>
            <p:ph idx="2" type="body"/>
          </p:nvPr>
        </p:nvSpPr>
        <p:spPr>
          <a:xfrm>
            <a:off x="4927601" y="1751651"/>
            <a:ext cx="4216399" cy="4750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6400"/>
              <a:t>Kean University- College Steps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400"/>
          </a:p>
          <a:p>
            <a:pPr indent="-228600" lvl="0" marL="274320" rtl="0" algn="l">
              <a:spcBef>
                <a:spcPts val="320"/>
              </a:spcBef>
              <a:spcAft>
                <a:spcPts val="0"/>
              </a:spcAft>
              <a:buSzPct val="100000"/>
              <a:buChar char="◼"/>
            </a:pPr>
            <a:r>
              <a:rPr lang="en-US" sz="6400"/>
              <a:t>Mercer County Community College  DREAM program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400"/>
          </a:p>
          <a:p>
            <a:pPr indent="-228600" lvl="0" marL="274320" rtl="0" algn="l">
              <a:spcBef>
                <a:spcPts val="320"/>
              </a:spcBef>
              <a:spcAft>
                <a:spcPts val="0"/>
              </a:spcAft>
              <a:buSzPct val="100000"/>
              <a:buChar char="◼"/>
            </a:pPr>
            <a:r>
              <a:rPr lang="en-US" sz="6400"/>
              <a:t>Ramapo College- Enhance Program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400"/>
          </a:p>
          <a:p>
            <a:pPr indent="-228600" lvl="0" marL="274320" rtl="0" algn="l">
              <a:spcBef>
                <a:spcPts val="320"/>
              </a:spcBef>
              <a:spcAft>
                <a:spcPts val="0"/>
              </a:spcAft>
              <a:buSzPct val="100000"/>
              <a:buChar char="◼"/>
            </a:pPr>
            <a:r>
              <a:rPr lang="en-US" sz="6400"/>
              <a:t>Rowan/Gloucester County College  Adult Center for Transition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400"/>
          </a:p>
          <a:p>
            <a:pPr indent="-228600" lvl="0" marL="274320" rtl="0" algn="l">
              <a:spcBef>
                <a:spcPts val="320"/>
              </a:spcBef>
              <a:spcAft>
                <a:spcPts val="0"/>
              </a:spcAft>
              <a:buSzPct val="100000"/>
              <a:buChar char="◼"/>
            </a:pPr>
            <a:r>
              <a:rPr lang="en-US" sz="6400"/>
              <a:t>Rutgers University -The College Support Program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400"/>
          </a:p>
          <a:p>
            <a:pPr indent="-228600" lvl="0" marL="274320" rtl="0" algn="l">
              <a:spcBef>
                <a:spcPts val="320"/>
              </a:spcBef>
              <a:spcAft>
                <a:spcPts val="0"/>
              </a:spcAft>
              <a:buSzPct val="100000"/>
              <a:buChar char="◼"/>
            </a:pPr>
            <a:r>
              <a:rPr lang="en-US" sz="6400"/>
              <a:t>Seton Hall University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400"/>
          </a:p>
          <a:p>
            <a:pPr indent="-228600" lvl="0" marL="274320" rtl="0" algn="l">
              <a:spcBef>
                <a:spcPts val="320"/>
              </a:spcBef>
              <a:spcAft>
                <a:spcPts val="0"/>
              </a:spcAft>
              <a:buSzPct val="100000"/>
              <a:buChar char="◼"/>
            </a:pPr>
            <a:r>
              <a:rPr lang="en-US" sz="6400"/>
              <a:t>Sussex County Community College- LACE program</a:t>
            </a:r>
            <a:endParaRPr/>
          </a:p>
          <a:p>
            <a:pPr indent="-228600" lvl="0" marL="274320" rtl="0" algn="l">
              <a:spcBef>
                <a:spcPts val="320"/>
              </a:spcBef>
              <a:spcAft>
                <a:spcPts val="0"/>
              </a:spcAft>
              <a:buSzPct val="100000"/>
              <a:buChar char="◼"/>
            </a:pPr>
            <a:r>
              <a:rPr lang="en-US" sz="6400"/>
              <a:t>Stockton University- Learning Access Program</a:t>
            </a:r>
            <a:endParaRPr/>
          </a:p>
          <a:p>
            <a:pPr indent="-127000" lvl="0" marL="274320" rtl="0" algn="l">
              <a:spcBef>
                <a:spcPts val="3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6400"/>
          </a:p>
          <a:p>
            <a:pPr indent="-228600" lvl="0" marL="274320" rtl="0" algn="l">
              <a:spcBef>
                <a:spcPts val="320"/>
              </a:spcBef>
              <a:spcAft>
                <a:spcPts val="0"/>
              </a:spcAft>
              <a:buSzPct val="100000"/>
              <a:buChar char="◼"/>
            </a:pPr>
            <a:r>
              <a:rPr lang="en-US" sz="6400"/>
              <a:t>The College of New Jersey</a:t>
            </a:r>
            <a:endParaRPr/>
          </a:p>
          <a:p>
            <a:pPr indent="-184150" lvl="0" marL="274320" rtl="0" algn="l">
              <a:spcBef>
                <a:spcPts val="1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 txBox="1"/>
          <p:nvPr>
            <p:ph idx="1" type="body"/>
          </p:nvPr>
        </p:nvSpPr>
        <p:spPr>
          <a:xfrm>
            <a:off x="381000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After assigned to a Support Coordination you will receive a call within 3 days</a:t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Schedule a meeting to develop a plan and discuss services</a:t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Support Coordinator will reach out to providers</a:t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Exploratory plan</a:t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Plan approved in 30 days</a:t>
            </a:r>
            <a:endParaRPr/>
          </a:p>
          <a:p>
            <a:pPr indent="-228600" lvl="0" marL="274320" rtl="0" algn="l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Services start</a:t>
            </a:r>
            <a:endParaRPr/>
          </a:p>
          <a:p>
            <a:pPr indent="-101600" lvl="0" marL="2743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93" name="Google Shape;493;p61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HOW TO GET STARTED?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7200899" y="1295400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Steps</a:t>
            </a:r>
            <a:endParaRPr/>
          </a:p>
        </p:txBody>
      </p:sp>
      <p:sp>
        <p:nvSpPr>
          <p:cNvPr id="128" name="Google Shape;128;p17"/>
          <p:cNvSpPr txBox="1"/>
          <p:nvPr>
            <p:ph type="title"/>
          </p:nvPr>
        </p:nvSpPr>
        <p:spPr>
          <a:xfrm>
            <a:off x="675736" y="1981200"/>
            <a:ext cx="6324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</a:pPr>
            <a:br>
              <a:rPr lang="en-US" sz="2000"/>
            </a:br>
            <a:r>
              <a:rPr lang="en-US" sz="2000"/>
              <a:t>* APPLY FOR MEDICAID ELIGIBILITY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* APPLY FOR DDD ELIGIBILITY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* COMPLETE NJCAT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* COMPLETE THE AGENCY SELECTION FORM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762000" y="968399"/>
            <a:ext cx="5791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4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Children Graduating &amp;  Aging Out of The School System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9925" y="145493"/>
            <a:ext cx="1986836" cy="153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450" y="4706506"/>
            <a:ext cx="1986836" cy="20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2"/>
          <p:cNvSpPr txBox="1"/>
          <p:nvPr>
            <p:ph idx="1" type="body"/>
          </p:nvPr>
        </p:nvSpPr>
        <p:spPr>
          <a:xfrm>
            <a:off x="381001" y="1719072"/>
            <a:ext cx="4343399" cy="346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Guardianship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Security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Welfare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b="1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ood stamps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Medicaid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Medicare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Insurance issues</a:t>
            </a:r>
            <a:endParaRPr sz="2400"/>
          </a:p>
        </p:txBody>
      </p:sp>
      <p:sp>
        <p:nvSpPr>
          <p:cNvPr id="499" name="Google Shape;499;p62"/>
          <p:cNvSpPr txBox="1"/>
          <p:nvPr>
            <p:ph idx="2" type="body"/>
          </p:nvPr>
        </p:nvSpPr>
        <p:spPr>
          <a:xfrm>
            <a:off x="4114801" y="1719072"/>
            <a:ext cx="4647460" cy="346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Housing </a:t>
            </a:r>
            <a:endParaRPr/>
          </a:p>
          <a:p>
            <a:pPr indent="-22860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Landlord-tenant disputes</a:t>
            </a:r>
            <a:endParaRPr/>
          </a:p>
          <a:p>
            <a:pPr indent="-22860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Foreclosure</a:t>
            </a:r>
            <a:endParaRPr/>
          </a:p>
          <a:p>
            <a:pPr indent="-22860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Debt collection</a:t>
            </a:r>
            <a:endParaRPr/>
          </a:p>
          <a:p>
            <a:pPr indent="-22860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b="1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hild support</a:t>
            </a:r>
            <a:endParaRPr/>
          </a:p>
          <a:p>
            <a:pPr indent="-22860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b="1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omestic violence</a:t>
            </a:r>
            <a:endParaRPr/>
          </a:p>
        </p:txBody>
      </p:sp>
      <p:sp>
        <p:nvSpPr>
          <p:cNvPr id="500" name="Google Shape;500;p62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br>
              <a:rPr lang="en-US"/>
            </a:br>
            <a:r>
              <a:rPr lang="en-US"/>
              <a:t>GUARDIANSHIP</a:t>
            </a:r>
            <a:br>
              <a:rPr lang="en-US"/>
            </a:br>
            <a:r>
              <a:rPr b="1"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COMMUNITY HEALTH LAW PROJECT </a:t>
            </a:r>
            <a:br>
              <a:rPr b="1" lang="en-US" sz="1200">
                <a:latin typeface="Arial"/>
                <a:ea typeface="Arial"/>
                <a:cs typeface="Arial"/>
                <a:sym typeface="Arial"/>
              </a:rPr>
            </a:b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PROVIDES LEGAL AND ADVOCACY SERVICES TO NJ RESIDENTS WITH DISABILITIES. </a:t>
            </a:r>
            <a:br>
              <a:rPr b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01" name="Google Shape;501;p62"/>
          <p:cNvSpPr txBox="1"/>
          <p:nvPr/>
        </p:nvSpPr>
        <p:spPr>
          <a:xfrm>
            <a:off x="228600" y="5475980"/>
            <a:ext cx="8381999" cy="1021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Essex -        973-680-5599		Union -        908-355-8282</a:t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3"/>
          <p:cNvPicPr preferRelativeResize="0"/>
          <p:nvPr/>
        </p:nvPicPr>
        <p:blipFill rotWithShape="1">
          <a:blip r:embed="rId3">
            <a:alphaModFix/>
          </a:blip>
          <a:srcRect b="7691" l="26763" r="42467" t="18519"/>
          <a:stretch/>
        </p:blipFill>
        <p:spPr>
          <a:xfrm>
            <a:off x="1828800" y="152400"/>
            <a:ext cx="4772025" cy="643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4"/>
          <p:cNvSpPr txBox="1"/>
          <p:nvPr>
            <p:ph idx="1" type="body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35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Bureau of Guardianship Services-guardianship services for DDD eligible consumers</a:t>
            </a:r>
            <a:endParaRPr/>
          </a:p>
          <a:p>
            <a:pPr indent="-117475" lvl="0" marL="27432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35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NJ Judiciary- website provides forms to file for guardianship, information, training and report forms</a:t>
            </a:r>
            <a:endParaRPr/>
          </a:p>
          <a:p>
            <a:pPr indent="-117475" lvl="0" marL="27432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35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Perform Care- provides access to services for children under 21 years old, from NJ’s Children’s</a:t>
            </a:r>
            <a:endParaRPr/>
          </a:p>
          <a:p>
            <a:pPr indent="-117475" lvl="0" marL="27432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35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NJ Surrogates- websites </a:t>
            </a:r>
            <a:endParaRPr/>
          </a:p>
          <a:p>
            <a:pPr indent="-117475" lvl="0" marL="27432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512" name="Google Shape;512;p64"/>
          <p:cNvSpPr txBox="1"/>
          <p:nvPr>
            <p:ph idx="2" type="body"/>
          </p:nvPr>
        </p:nvSpPr>
        <p:spPr>
          <a:xfrm>
            <a:off x="4652964" y="1981200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Guardianship Services of NJ Inc.-provides  assistance with Pro-Se guardianship for a fee</a:t>
            </a:r>
            <a:endParaRPr/>
          </a:p>
          <a:p>
            <a:pPr indent="-117475" lvl="0" marL="27432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35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Community Health Law Project-Legal assistance  for individuals receiving services from DDD.</a:t>
            </a:r>
            <a:endParaRPr/>
          </a:p>
          <a:p>
            <a:pPr indent="-117475" lvl="0" marL="27432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35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Guardianship Association of NJ (GANJI)</a:t>
            </a:r>
            <a:endParaRPr/>
          </a:p>
          <a:p>
            <a:pPr indent="-117475" lvl="0" marL="27432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74320" rtl="0" algn="l">
              <a:spcBef>
                <a:spcPts val="35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Rutgers, School of Law-law school students assist</a:t>
            </a:r>
            <a:endParaRPr/>
          </a:p>
          <a:p>
            <a:pPr indent="0" lvl="0" marL="4572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513" name="Google Shape;513;p64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GUARDIANSHIP RESOURCES AND INFORMATION 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D# 3112 - Stick Figure Questions and Answers - PowerPoint Animation" id="518" name="Google Shape;51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457200"/>
            <a:ext cx="5791198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5"/>
          <p:cNvSpPr/>
          <p:nvPr/>
        </p:nvSpPr>
        <p:spPr>
          <a:xfrm>
            <a:off x="1828800" y="5105400"/>
            <a:ext cx="5791198" cy="114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6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</a:pPr>
            <a:r>
              <a:rPr lang="en-US" sz="1600"/>
              <a:t>ACCESSING ADULT SERVICES FROM THE NJ DIVISION OF DISABILITIES</a:t>
            </a:r>
            <a:endParaRPr/>
          </a:p>
        </p:txBody>
      </p:sp>
      <p:pic>
        <p:nvPicPr>
          <p:cNvPr descr="C:\Users\Monique\Desktop\Marketing\Final logo EOSS 2.png" id="525" name="Google Shape;52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676400"/>
            <a:ext cx="5504885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6"/>
          <p:cNvSpPr txBox="1"/>
          <p:nvPr/>
        </p:nvSpPr>
        <p:spPr>
          <a:xfrm>
            <a:off x="1324155" y="5334000"/>
            <a:ext cx="66294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Everyone Deserves An Equal Opportunity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732-641-0660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www.EqualOpportunitySupportServices.org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7"/>
          <p:cNvSpPr txBox="1"/>
          <p:nvPr>
            <p:ph idx="1" type="body"/>
          </p:nvPr>
        </p:nvSpPr>
        <p:spPr>
          <a:xfrm>
            <a:off x="381000" y="2045437"/>
            <a:ext cx="8407893" cy="4834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US" sz="1400"/>
              <a:t>The Boggs Center on Developmental Disabilities “Selecting a Support Coordination Agency”</a:t>
            </a:r>
            <a:endParaRPr/>
          </a:p>
          <a:p>
            <a:pPr indent="-139700" lvl="0" marL="274320" rtl="0" algn="l"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28600" lvl="0" marL="274320" rtl="0" algn="l">
              <a:spcBef>
                <a:spcPts val="280"/>
              </a:spcBef>
              <a:spcAft>
                <a:spcPts val="0"/>
              </a:spcAft>
              <a:buSzPts val="1400"/>
              <a:buChar char="◼"/>
            </a:pPr>
            <a:r>
              <a:rPr lang="en-US" sz="1400"/>
              <a:t>The PA Training Partnership for People with Disabilities and Families, Temple University/UCEDD. “Choosing a Support Coordination Organization”. </a:t>
            </a:r>
            <a:endParaRPr/>
          </a:p>
          <a:p>
            <a:pPr indent="0" lvl="0" marL="45720" rtl="0" algn="l"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28600" lvl="0" marL="274320" rtl="0" algn="l">
              <a:spcBef>
                <a:spcPts val="280"/>
              </a:spcBef>
              <a:spcAft>
                <a:spcPts val="0"/>
              </a:spcAft>
              <a:buSzPts val="1400"/>
              <a:buChar char="◼"/>
            </a:pPr>
            <a:r>
              <a:rPr lang="en-US" sz="1400"/>
              <a:t>Maryland, Developmental Disabilities Administration, Dept. of Health and Mental Hygiene</a:t>
            </a:r>
            <a:endParaRPr/>
          </a:p>
          <a:p>
            <a:pPr indent="0" lvl="0" marL="45720" rtl="0" algn="l"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28600" lvl="0" marL="274320" rtl="0" algn="l">
              <a:spcBef>
                <a:spcPts val="280"/>
              </a:spcBef>
              <a:spcAft>
                <a:spcPts val="0"/>
              </a:spcAft>
              <a:buSzPts val="1400"/>
              <a:buChar char="◼"/>
            </a:pPr>
            <a:r>
              <a:rPr lang="en-US" sz="1400"/>
              <a:t>National Resource Center for Participant Directed Services. (2010). “Developing and Implementing Participant Direction Programs and Policies: A Handbook.”</a:t>
            </a:r>
            <a:endParaRPr/>
          </a:p>
          <a:p>
            <a:pPr indent="-139700" lvl="0" marL="274320" rtl="0" algn="l"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28600" lvl="0" marL="274320" rtl="0" algn="l">
              <a:spcBef>
                <a:spcPts val="280"/>
              </a:spcBef>
              <a:spcAft>
                <a:spcPts val="0"/>
              </a:spcAft>
              <a:buSzPts val="1400"/>
              <a:buChar char="◼"/>
            </a:pPr>
            <a:r>
              <a:rPr lang="en-US" sz="1400"/>
              <a:t>NJ Division of Developmental Disabilities, Graduates Timeline</a:t>
            </a:r>
            <a:endParaRPr/>
          </a:p>
        </p:txBody>
      </p:sp>
      <p:sp>
        <p:nvSpPr>
          <p:cNvPr id="532" name="Google Shape;532;p67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</a:pPr>
            <a:r>
              <a:rPr lang="en-US" sz="1600"/>
              <a:t>INFORMATION FOR THIS PRESENTATION HAS BEEN ADAPTED FROM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007556" y="2006306"/>
            <a:ext cx="5233358" cy="3742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158750" lvl="0" marL="27432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74320" rtl="0" algn="ctr">
              <a:spcBef>
                <a:spcPts val="484"/>
              </a:spcBef>
              <a:spcAft>
                <a:spcPts val="0"/>
              </a:spcAft>
              <a:buSzPct val="100000"/>
              <a:buChar char="◼"/>
            </a:pPr>
            <a:r>
              <a:rPr lang="en-US" sz="4400"/>
              <a:t>Apply for Medicaid Eligibility</a:t>
            </a:r>
            <a:endParaRPr/>
          </a:p>
          <a:p>
            <a:pPr indent="0" lvl="0" marL="45720" rtl="0" algn="ctr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58750" lvl="0" marL="274320" rtl="0" algn="ctr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58750" lvl="0" marL="274320" rtl="0" algn="ctr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45720" rtl="0" algn="ctr">
              <a:spcBef>
                <a:spcPts val="319"/>
              </a:spcBef>
              <a:spcAft>
                <a:spcPts val="0"/>
              </a:spcAft>
              <a:buSzPct val="100000"/>
              <a:buNone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www.nj.gov/humanservices/ddd/</a:t>
            </a:r>
            <a:r>
              <a:rPr lang="en-US" sz="2900"/>
              <a:t> services/medicaideligibility.html</a:t>
            </a:r>
            <a:endParaRPr/>
          </a:p>
          <a:p>
            <a:pPr indent="0" lvl="0" marL="45720" rtl="0" algn="ctr">
              <a:spcBef>
                <a:spcPts val="319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900"/>
          </a:p>
          <a:p>
            <a:pPr indent="0" lvl="0" marL="45720" rtl="0" algn="ctr">
              <a:spcBef>
                <a:spcPts val="319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900"/>
          </a:p>
          <a:p>
            <a:pPr indent="0" lvl="0" marL="45720" rtl="0" algn="ctr">
              <a:spcBef>
                <a:spcPts val="319"/>
              </a:spcBef>
              <a:spcAft>
                <a:spcPts val="0"/>
              </a:spcAft>
              <a:buSzPct val="100000"/>
              <a:buNone/>
            </a:pPr>
            <a:r>
              <a:rPr lang="en-US" sz="2900"/>
              <a:t> </a:t>
            </a:r>
            <a:endParaRPr/>
          </a:p>
          <a:p>
            <a:pPr indent="0" lvl="0" marL="45720" rtl="0" algn="ctr">
              <a:spcBef>
                <a:spcPts val="319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900"/>
          </a:p>
          <a:p>
            <a:pPr indent="0" lvl="0" marL="45720" rtl="0" algn="ctr">
              <a:spcBef>
                <a:spcPts val="319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900"/>
          </a:p>
          <a:p>
            <a:pPr indent="0" lvl="0" marL="45720" rtl="0" algn="ctr">
              <a:spcBef>
                <a:spcPts val="319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900"/>
          </a:p>
          <a:p>
            <a:pPr indent="0" lvl="0" marL="45720" rtl="0" algn="ctr">
              <a:spcBef>
                <a:spcPts val="319"/>
              </a:spcBef>
              <a:spcAft>
                <a:spcPts val="0"/>
              </a:spcAft>
              <a:buSzPct val="100000"/>
              <a:buNone/>
            </a:pPr>
            <a:r>
              <a:rPr lang="en-US" sz="2900"/>
              <a:t>Your local </a:t>
            </a:r>
            <a:r>
              <a:rPr lang="en-US" sz="2900" u="sng">
                <a:solidFill>
                  <a:schemeClr val="hlink"/>
                </a:solidFill>
                <a:hlinkClick r:id="rId4"/>
              </a:rPr>
              <a:t>County Board of Social Services</a:t>
            </a:r>
            <a:endParaRPr sz="2900"/>
          </a:p>
          <a:p>
            <a:pPr indent="0" lvl="0" marL="45720" rtl="0" algn="ctr">
              <a:spcBef>
                <a:spcPts val="319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900"/>
          </a:p>
          <a:p>
            <a:pPr indent="0" lvl="0" marL="45720" rtl="0" algn="ctr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58750" lvl="0" marL="274320" rtl="0" algn="l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</a:pPr>
            <a:r>
              <a:rPr lang="en-US" sz="1600"/>
              <a:t>ACCESSING ADULT SERVICES FROM THE NJ DIVISION OF DISABILITIES</a:t>
            </a:r>
            <a:endParaRPr/>
          </a:p>
        </p:txBody>
      </p:sp>
      <p:pic>
        <p:nvPicPr>
          <p:cNvPr descr="ID# 561 - Bouncing 1 - PowerPoint Animation" id="138" name="Google Shape;13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590136"/>
            <a:ext cx="39624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609600" y="1828800"/>
            <a:ext cx="2971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672142" y="5562600"/>
            <a:ext cx="3009900" cy="144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3581400" y="6147375"/>
            <a:ext cx="52333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70C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For additional help contact: DDD. MediEligHelpdesk@dhs.state.nj.us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4896556" y="3758625"/>
            <a:ext cx="35950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Social Security and Medicaid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County Medicaid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4724400" y="1820174"/>
            <a:ext cx="4572000" cy="3946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2600"/>
              <a:t>Apply for DDD Eligibility</a:t>
            </a:r>
            <a:endParaRPr/>
          </a:p>
          <a:p>
            <a:pPr indent="-120650" lvl="0" marL="274320" rtl="0" algn="l">
              <a:spcBef>
                <a:spcPts val="3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340"/>
              </a:spcBef>
              <a:spcAft>
                <a:spcPts val="0"/>
              </a:spcAft>
              <a:buSzPct val="100000"/>
              <a:buNone/>
            </a:pPr>
            <a:r>
              <a:rPr lang="en-US"/>
              <a:t>   Community Services Offices</a:t>
            </a:r>
            <a:endParaRPr/>
          </a:p>
          <a:p>
            <a:pPr indent="0" lvl="0" marL="45720" rtl="0" algn="l">
              <a:spcBef>
                <a:spcPts val="3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160000"/>
              </a:lnSpc>
              <a:spcBef>
                <a:spcPts val="289"/>
              </a:spcBef>
              <a:spcAft>
                <a:spcPts val="0"/>
              </a:spcAft>
              <a:buSzPct val="100000"/>
              <a:buNone/>
            </a:pPr>
            <a:r>
              <a:rPr lang="en-US" sz="1700"/>
              <a:t>Flanders: 	973-927-2600</a:t>
            </a:r>
            <a:endParaRPr/>
          </a:p>
          <a:p>
            <a:pPr indent="0" lvl="0" marL="45720" rtl="0" algn="l">
              <a:lnSpc>
                <a:spcPct val="160000"/>
              </a:lnSpc>
              <a:spcBef>
                <a:spcPts val="289"/>
              </a:spcBef>
              <a:spcAft>
                <a:spcPts val="0"/>
              </a:spcAft>
              <a:buSzPct val="100000"/>
              <a:buNone/>
            </a:pPr>
            <a:r>
              <a:rPr lang="en-US" sz="1700"/>
              <a:t>Freehold		732-863-4500</a:t>
            </a:r>
            <a:endParaRPr/>
          </a:p>
          <a:p>
            <a:pPr indent="0" lvl="0" marL="45720" rtl="0" algn="l">
              <a:lnSpc>
                <a:spcPct val="160000"/>
              </a:lnSpc>
              <a:spcBef>
                <a:spcPts val="289"/>
              </a:spcBef>
              <a:spcAft>
                <a:spcPts val="0"/>
              </a:spcAft>
              <a:buSzPct val="100000"/>
              <a:buNone/>
            </a:pPr>
            <a:r>
              <a:rPr lang="en-US" sz="1700"/>
              <a:t>Mays Landing: 	609-476-5200</a:t>
            </a:r>
            <a:endParaRPr/>
          </a:p>
          <a:p>
            <a:pPr indent="0" lvl="0" marL="45720" rtl="0" algn="l">
              <a:lnSpc>
                <a:spcPct val="160000"/>
              </a:lnSpc>
              <a:spcBef>
                <a:spcPts val="289"/>
              </a:spcBef>
              <a:spcAft>
                <a:spcPts val="0"/>
              </a:spcAft>
              <a:buSzPct val="100000"/>
              <a:buNone/>
            </a:pPr>
            <a:r>
              <a:rPr lang="en-US" sz="1700"/>
              <a:t>Newark: 		973-693-5080</a:t>
            </a:r>
            <a:endParaRPr/>
          </a:p>
          <a:p>
            <a:pPr indent="0" lvl="0" marL="45720" rtl="0" algn="l">
              <a:lnSpc>
                <a:spcPct val="160000"/>
              </a:lnSpc>
              <a:spcBef>
                <a:spcPts val="289"/>
              </a:spcBef>
              <a:spcAft>
                <a:spcPts val="0"/>
              </a:spcAft>
              <a:buSzPct val="100000"/>
              <a:buNone/>
            </a:pPr>
            <a:r>
              <a:rPr lang="en-US" sz="1700"/>
              <a:t>Patterson:	973-977-4004</a:t>
            </a:r>
            <a:endParaRPr/>
          </a:p>
          <a:p>
            <a:pPr indent="0" lvl="0" marL="45720" rtl="0" algn="l">
              <a:lnSpc>
                <a:spcPct val="160000"/>
              </a:lnSpc>
              <a:spcBef>
                <a:spcPts val="289"/>
              </a:spcBef>
              <a:spcAft>
                <a:spcPts val="0"/>
              </a:spcAft>
              <a:buSzPct val="100000"/>
              <a:buNone/>
            </a:pPr>
            <a:r>
              <a:rPr lang="en-US" sz="1700"/>
              <a:t>Plainfield: 	908-226-7800</a:t>
            </a:r>
            <a:endParaRPr/>
          </a:p>
          <a:p>
            <a:pPr indent="0" lvl="0" marL="45720" rtl="0" algn="l">
              <a:lnSpc>
                <a:spcPct val="160000"/>
              </a:lnSpc>
              <a:spcBef>
                <a:spcPts val="289"/>
              </a:spcBef>
              <a:spcAft>
                <a:spcPts val="0"/>
              </a:spcAft>
              <a:buSzPct val="100000"/>
              <a:buNone/>
            </a:pPr>
            <a:r>
              <a:rPr lang="en-US" sz="1700"/>
              <a:t>Trenton: 		609-292-1922</a:t>
            </a:r>
            <a:endParaRPr/>
          </a:p>
          <a:p>
            <a:pPr indent="0" lvl="0" marL="45720" rtl="0" algn="l">
              <a:lnSpc>
                <a:spcPct val="160000"/>
              </a:lnSpc>
              <a:spcBef>
                <a:spcPts val="289"/>
              </a:spcBef>
              <a:spcAft>
                <a:spcPts val="0"/>
              </a:spcAft>
              <a:buSzPct val="100000"/>
              <a:buNone/>
            </a:pPr>
            <a:r>
              <a:rPr lang="en-US" sz="1700"/>
              <a:t>Voorhees: 	856-770-5900</a:t>
            </a:r>
            <a:endParaRPr/>
          </a:p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</a:pPr>
            <a:r>
              <a:rPr lang="en-US" sz="1600"/>
              <a:t>ACCESSING ADULT SERVICES FROM THE NJ DIVISION OF DISABILITIES</a:t>
            </a:r>
            <a:endParaRPr/>
          </a:p>
        </p:txBody>
      </p:sp>
      <p:pic>
        <p:nvPicPr>
          <p:cNvPr descr="ID# 560 - Bouncing 2 - PowerPoint Animation"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32" y="1600200"/>
            <a:ext cx="4292623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609600" y="1828800"/>
            <a:ext cx="2971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700666" y="5638800"/>
            <a:ext cx="3258858" cy="144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097547" y="6115853"/>
            <a:ext cx="48006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70C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 download the application go to: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70C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www.nj.gov/humanservices/ddd/services/appl/index.html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4495800" y="1811867"/>
            <a:ext cx="41910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2400"/>
              <a:t>Complete the NJCAT</a:t>
            </a:r>
            <a:endParaRPr/>
          </a:p>
          <a:p>
            <a:pPr indent="-111125" lvl="0" marL="274320" rtl="0" algn="l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/>
              <a:t>The NJCAT assessment is divided into categories:</a:t>
            </a:r>
            <a:endParaRPr/>
          </a:p>
          <a:p>
            <a:pPr indent="0" lvl="0" marL="45720" rtl="0" algn="l">
              <a:lnSpc>
                <a:spcPct val="150000"/>
              </a:lnSpc>
              <a:spcBef>
                <a:spcPts val="14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800"/>
          </a:p>
          <a:p>
            <a:pPr indent="-228600" lvl="0" marL="274320" rtl="0" algn="l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Medical</a:t>
            </a:r>
            <a:endParaRPr/>
          </a:p>
          <a:p>
            <a:pPr indent="-228600" lvl="0" marL="274320" rtl="0" algn="l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Behavioral</a:t>
            </a:r>
            <a:endParaRPr/>
          </a:p>
          <a:p>
            <a:pPr indent="-228600" lvl="0" marL="274320" rtl="0" algn="l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Self Care</a:t>
            </a:r>
            <a:endParaRPr/>
          </a:p>
          <a:p>
            <a:pPr indent="-111125" lvl="0" marL="274320" rtl="0" algn="l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/>
              <a:t>*NJCAT DRIVES THE BUDGET</a:t>
            </a:r>
            <a:endParaRPr/>
          </a:p>
          <a:p>
            <a:pPr indent="-182911" lvl="3" marL="1097280" rtl="0" algn="l">
              <a:spcBef>
                <a:spcPts val="31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700"/>
              <a:t>Tier from A – E</a:t>
            </a:r>
            <a:endParaRPr/>
          </a:p>
          <a:p>
            <a:pPr indent="-182911" lvl="3" marL="1097280" rtl="0" algn="l">
              <a:spcBef>
                <a:spcPts val="31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700"/>
              <a:t>Acuity</a:t>
            </a:r>
            <a:endParaRPr/>
          </a:p>
          <a:p>
            <a:pPr indent="0" lvl="0" marL="45720" rtl="0" algn="l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 txBox="1"/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None/>
            </a:pPr>
            <a:r>
              <a:rPr lang="en-US" sz="1600"/>
              <a:t>ACCESSING ADULT SERVICES FROM THE NJ DIVISION OF DISABILITIES</a:t>
            </a:r>
            <a:endParaRPr/>
          </a:p>
        </p:txBody>
      </p:sp>
      <p:pic>
        <p:nvPicPr>
          <p:cNvPr descr="ID# 594 - Bouncing 3 - PowerPoint Animation"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23" y="1600200"/>
            <a:ext cx="4041331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609600" y="1828800"/>
            <a:ext cx="2971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684588" y="6019800"/>
            <a:ext cx="3049212" cy="7694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5703" l="5093" r="19907" t="18889"/>
          <a:stretch/>
        </p:blipFill>
        <p:spPr>
          <a:xfrm>
            <a:off x="685800" y="567836"/>
            <a:ext cx="7620000" cy="5722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>
          <a:xfrm>
            <a:off x="3733800" y="2743200"/>
            <a:ext cx="1524000" cy="609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2362201" y="3733800"/>
            <a:ext cx="381000" cy="2286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6019800" y="567836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BUDGET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Grid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